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Lst>
  <p:sldSz cx="12192000" cy="6858000"/>
  <p:notesSz cx="7104063"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42875" y="768350"/>
            <a:ext cx="6818313" cy="3836988"/>
          </a:xfrm>
          <a:prstGeom prst="rect">
            <a:avLst/>
          </a:prstGeom>
        </p:spPr>
        <p:txBody>
          <a:bodyPr lIns="99075" tIns="49538" rIns="99075" bIns="49538"/>
          <a:lstStyle/>
          <a:p>
            <a:endParaRPr/>
          </a:p>
        </p:txBody>
      </p:sp>
      <p:sp>
        <p:nvSpPr>
          <p:cNvPr id="113" name="Shape 113"/>
          <p:cNvSpPr>
            <a:spLocks noGrp="1"/>
          </p:cNvSpPr>
          <p:nvPr>
            <p:ph type="body" sz="quarter" idx="1"/>
          </p:nvPr>
        </p:nvSpPr>
        <p:spPr>
          <a:xfrm>
            <a:off x="947209" y="4861441"/>
            <a:ext cx="5209646" cy="4605576"/>
          </a:xfrm>
          <a:prstGeom prst="rect">
            <a:avLst/>
          </a:prstGeom>
        </p:spPr>
        <p:txBody>
          <a:bodyPr lIns="99075" tIns="49538" rIns="99075" bIns="49538"/>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uurzamehavenvanantwerpen.be/nl/content/afva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tlSMRDBzRr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l.wikipedia.org/wiki/Hijs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42875" y="768350"/>
            <a:ext cx="6818313" cy="3836988"/>
          </a:xfrm>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Toon je leerlingen waar ze wel en niet mogen klikken. </a:t>
            </a:r>
          </a:p>
          <a:p>
            <a:pPr>
              <a:defRPr sz="1200">
                <a:latin typeface="Calibri"/>
                <a:ea typeface="Calibri"/>
                <a:cs typeface="Calibri"/>
                <a:sym typeface="Calibri"/>
              </a:defRPr>
            </a:pPr>
            <a:r>
              <a:t>Dat is erg belangrijk zodat ze de opdracht helemaal maken.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142875" y="768350"/>
            <a:ext cx="6818313" cy="3836988"/>
          </a:xfrm>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C: warme stoom</a:t>
            </a:r>
          </a:p>
          <a:p>
            <a:pPr>
              <a:defRPr sz="1200">
                <a:latin typeface="Calibri"/>
                <a:ea typeface="Calibri"/>
                <a:cs typeface="Calibri"/>
                <a:sym typeface="Calibri"/>
              </a:defRPr>
            </a:pPr>
            <a:endParaRPr/>
          </a:p>
          <a:p>
            <a:pPr>
              <a:defRPr sz="1200">
                <a:latin typeface="Calibri"/>
                <a:ea typeface="Calibri"/>
                <a:cs typeface="Calibri"/>
                <a:sym typeface="Calibri"/>
              </a:defRPr>
            </a:pPr>
            <a:r>
              <a:t>ECLUSE levert stoom ontstaat bij de verbranding van afvalstoffen aan een zestal chemische bedrijven in de haven. Zo hoeven die voor hun productieprocessen geen stoom meer aan te maken in eigen stoomketels. Op jaarbasis betekent dit een vermindering van maar liefst 100.000 ton CO2 - uitstoot. De metalen buizen maken om te paar meter een hoge bocht. Dit is nodig om het uitzettingsproces van het metaal tegen te gaan. Over ecluse leren de leerlingen nog meer in les 5 ( duurzaamheid).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142875" y="768350"/>
            <a:ext cx="6818313" cy="3836988"/>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A: opslag</a:t>
            </a:r>
          </a:p>
          <a:p>
            <a:pPr>
              <a:defRPr sz="1200">
                <a:latin typeface="Calibri"/>
                <a:ea typeface="Calibri"/>
                <a:cs typeface="Calibri"/>
                <a:sym typeface="Calibri"/>
              </a:defRPr>
            </a:pPr>
            <a:endParaRPr/>
          </a:p>
          <a:p>
            <a:pPr>
              <a:defRPr sz="1200">
                <a:latin typeface="Calibri"/>
                <a:ea typeface="Calibri"/>
                <a:cs typeface="Calibri"/>
                <a:sym typeface="Calibri"/>
              </a:defRPr>
            </a:pPr>
            <a:r>
              <a:t>De Antwerpse haven heeft de grootste import van cacaobonen. Miljarden van deze bonen arriveren jaarlijks. Enkel de beste bonen worden gebruikt voor onze Belgische chocolade. Heel veel van deze cacao wordt opgeslagen in grote magazijnen in de haven. Jammer genoeg kan je nogal moeilijk binnenkijken in deze magazijnen. Het is dus voor je leerlingen erg belangrijk dat je dit even kadert voor je op uitstap gaat. </a:t>
            </a:r>
          </a:p>
          <a:p>
            <a:pPr>
              <a:defRPr sz="1200">
                <a:latin typeface="Calibri"/>
                <a:ea typeface="Calibri"/>
                <a:cs typeface="Calibri"/>
                <a:sym typeface="Calibri"/>
              </a:defRPr>
            </a:pPr>
            <a:r>
              <a:t>De termen opslag, overslag en transport komen uitvoerig aan bod bij de andere lessen. Je vermeldt best even dat ze dit later nog gaan leren.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142875" y="768350"/>
            <a:ext cx="6818313" cy="3836988"/>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A: olie</a:t>
            </a:r>
          </a:p>
          <a:p>
            <a:pPr>
              <a:defRPr sz="1200">
                <a:latin typeface="Calibri"/>
                <a:ea typeface="Calibri"/>
                <a:cs typeface="Calibri"/>
                <a:sym typeface="Calibri"/>
              </a:defRPr>
            </a:pPr>
            <a:endParaRPr/>
          </a:p>
          <a:p>
            <a:pPr>
              <a:defRPr sz="1200">
                <a:latin typeface="Calibri"/>
                <a:ea typeface="Calibri"/>
                <a:cs typeface="Calibri"/>
                <a:sym typeface="Calibri"/>
              </a:defRPr>
            </a:pPr>
            <a:r>
              <a:t>De afgelopen jaren is de productie en opslag van olie in de haven enorm toegekomen. De behoefte van olieraffinaderijen voor opslag neemt alleen maar toe. Deze tanks zullen de leerlingen dus zeker te zien krijgen tijdens de rondvaart.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142875" y="768350"/>
            <a:ext cx="6818313" cy="3836988"/>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A: containers of B: meubels</a:t>
            </a:r>
          </a:p>
          <a:p>
            <a:pPr>
              <a:defRPr sz="1200">
                <a:latin typeface="Calibri"/>
                <a:ea typeface="Calibri"/>
                <a:cs typeface="Calibri"/>
                <a:sym typeface="Calibri"/>
              </a:defRPr>
            </a:pPr>
            <a:endParaRPr/>
          </a:p>
          <a:p>
            <a:pPr>
              <a:defRPr sz="1200">
                <a:latin typeface="Calibri"/>
                <a:ea typeface="Calibri"/>
                <a:cs typeface="Calibri"/>
                <a:sym typeface="Calibri"/>
              </a:defRPr>
            </a:pPr>
            <a:r>
              <a:t>Met dit filmpje ( 55 sec.) zou je kunnen tonen wat er allemaal kan vervoerd worden in een container. Je kan hier ook de discussie laten ontstaan: meubels is ook een juist antwoord, want misschien zit er wel in één of meerdere containers meubelen gestockeerd.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42875" y="768350"/>
            <a:ext cx="6818313" cy="3836988"/>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B: droog massagoed</a:t>
            </a:r>
          </a:p>
          <a:p>
            <a:pPr>
              <a:defRPr sz="1200">
                <a:latin typeface="Calibri"/>
                <a:ea typeface="Calibri"/>
                <a:cs typeface="Calibri"/>
                <a:sym typeface="Calibri"/>
              </a:defRPr>
            </a:pPr>
            <a:endParaRPr/>
          </a:p>
          <a:p>
            <a:pPr>
              <a:defRPr sz="1200">
                <a:latin typeface="Calibri"/>
                <a:ea typeface="Calibri"/>
                <a:cs typeface="Calibri"/>
                <a:sym typeface="Calibri"/>
              </a:defRPr>
            </a:pPr>
            <a:r>
              <a:t>Je ziet hier een witte berg. Dit is droog massagoed. </a:t>
            </a:r>
          </a:p>
          <a:p>
            <a:pPr>
              <a:defRPr sz="1200">
                <a:latin typeface="Calibri"/>
                <a:ea typeface="Calibri"/>
                <a:cs typeface="Calibri"/>
                <a:sym typeface="Calibri"/>
              </a:defRPr>
            </a:pPr>
            <a:r>
              <a:t>We maken een onderscheid tussen goederen die je kan tellen zoals zakken, containers,... Dat noemen we stukgoed. </a:t>
            </a:r>
          </a:p>
          <a:p>
            <a:pPr>
              <a:defRPr sz="1200">
                <a:latin typeface="Calibri"/>
                <a:ea typeface="Calibri"/>
                <a:cs typeface="Calibri"/>
                <a:sym typeface="Calibri"/>
              </a:defRPr>
            </a:pPr>
            <a:r>
              <a:t>Goederen die je niet per stuk kan tellen zoals olie, water, rijst, zand,...noemen we massagoed. Hierin maak je nog het onderscheid tussen droog massagoed en vloeibaar massagoed. </a:t>
            </a:r>
          </a:p>
          <a:p>
            <a:pPr>
              <a:defRPr sz="1200">
                <a:latin typeface="Calibri"/>
                <a:ea typeface="Calibri"/>
                <a:cs typeface="Calibri"/>
                <a:sym typeface="Calibri"/>
              </a:defRPr>
            </a:pPr>
            <a:r>
              <a:t>Deze theorie komt in de volgende lessen nog aan bod.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142875" y="768350"/>
            <a:ext cx="6818313" cy="3836988"/>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B: minder containers dan op een zeeschip. </a:t>
            </a:r>
          </a:p>
          <a:p>
            <a:pPr>
              <a:defRPr sz="1200">
                <a:latin typeface="Calibri"/>
                <a:ea typeface="Calibri"/>
                <a:cs typeface="Calibri"/>
                <a:sym typeface="Calibri"/>
              </a:defRPr>
            </a:pPr>
            <a:endParaRPr/>
          </a:p>
          <a:p>
            <a:pPr>
              <a:defRPr sz="1200">
                <a:latin typeface="Calibri"/>
                <a:ea typeface="Calibri"/>
                <a:cs typeface="Calibri"/>
                <a:sym typeface="Calibri"/>
              </a:defRPr>
            </a:pPr>
            <a:r>
              <a:t>Deze treinen passeren langs de verschillende bedrijven. De blauwe kraan op de achtergrond wordt gebruikt om de containers te laden op de treinen.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142875" y="768350"/>
            <a:ext cx="6818313" cy="3836988"/>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A: … wordt gebruikt om grote zeeschepen te helpen met aanmeren en manoeuvreren door de smalle dokken. </a:t>
            </a:r>
          </a:p>
          <a:p>
            <a:pPr>
              <a:defRPr sz="1200">
                <a:latin typeface="Calibri"/>
                <a:ea typeface="Calibri"/>
                <a:cs typeface="Calibri"/>
                <a:sym typeface="Calibri"/>
              </a:defRPr>
            </a:pPr>
            <a:endParaRPr/>
          </a:p>
          <a:p>
            <a:pPr>
              <a:defRPr sz="1200">
                <a:latin typeface="Calibri"/>
                <a:ea typeface="Calibri"/>
                <a:cs typeface="Calibri"/>
                <a:sym typeface="Calibri"/>
              </a:defRPr>
            </a:pPr>
            <a:r>
              <a:t>Deze sleepboten worden ingezet voor het manoeuvreren van grote zeeschepen door de dokken en sluizen. Ze zijn zeer wendbaar en hebben een hele grote trekkracht. Sommige modellen worden ook ingezet om branden te blussen op boten of bij bedrijven.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142875" y="768350"/>
            <a:ext cx="6818313" cy="3836988"/>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B: een chemische installatie</a:t>
            </a:r>
          </a:p>
          <a:p>
            <a:pPr>
              <a:defRPr sz="1200">
                <a:latin typeface="Calibri"/>
                <a:ea typeface="Calibri"/>
                <a:cs typeface="Calibri"/>
                <a:sym typeface="Calibri"/>
              </a:defRPr>
            </a:pPr>
            <a:endParaRPr/>
          </a:p>
          <a:p>
            <a:pPr>
              <a:defRPr sz="1200">
                <a:latin typeface="Calibri"/>
                <a:ea typeface="Calibri"/>
                <a:cs typeface="Calibri"/>
                <a:sym typeface="Calibri"/>
              </a:defRPr>
            </a:pPr>
            <a:r>
              <a:t>In deze chemische installatie kunnen er allerlei chemische producten worden gemaakt. Het is van buitenaf erg moeilijk om te zien wat hier juist wordt geproduceerd.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142875" y="768350"/>
            <a:ext cx="6818313" cy="3836988"/>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C: het havenhuis</a:t>
            </a:r>
          </a:p>
          <a:p>
            <a:pPr>
              <a:defRPr sz="1200">
                <a:latin typeface="Calibri"/>
                <a:ea typeface="Calibri"/>
                <a:cs typeface="Calibri"/>
                <a:sym typeface="Calibri"/>
              </a:defRPr>
            </a:pPr>
            <a:endParaRPr/>
          </a:p>
          <a:p>
            <a:pPr>
              <a:defRPr sz="1200">
                <a:latin typeface="Calibri"/>
                <a:ea typeface="Calibri"/>
                <a:cs typeface="Calibri"/>
                <a:sym typeface="Calibri"/>
              </a:defRPr>
            </a:pPr>
            <a:r>
              <a:t>Misschien hebben ze dit gebouw al eens gezien? De architect: Zaha Hadid overleed in 2016 aan een hartaanval. Als eerbetoon werd het plein waarop het havenhuis staat omgedoopt tot Zaha Hadidplein.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142875" y="768350"/>
            <a:ext cx="6818313" cy="3836988"/>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Gebruik bij deze les de toelichtingsfiche voor de leerkracht als leidraad.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42875" y="768350"/>
            <a:ext cx="6818313" cy="3836988"/>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De foto van eb en vloed is een link is naar een opdracht.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142875" y="768350"/>
            <a:ext cx="6818313" cy="3836988"/>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Plastic die in de natuur terecht komt vervuilt onze aarde. Veel afval komt jammer genoeg in de natuur of op zee terecht. Dieren kunnen er in verstrikt geraken. Zelfs als je de plastic niet ziet, kan het een probleem vormen. Kunststof heeft de eigenschap om niet te vergaan. Kunststof die heel erg lang in de natuur ligt, begint wel een beetje af te breken, maar verdwijnt niet helemaal. Er blijven dan hele kleine plastic deeltjes achter. Dieren kunnen die opeten en ziek worden, zo kan ook de mens ziek worden.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142875" y="768350"/>
            <a:ext cx="6818313" cy="3836988"/>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We moeten dus op een goede manier omgaan met kunststof. We proberen zo weinig mogelijk wegwerpplastic te gebruiken, maar kiezen voor alternatieven die we kunnen hergebruiken. Je kan ook tweedehandsspullen gebruiken, of je eigen oude spullen tweedehands verkopen of weggeven. Als we toch afval hebben, sorteren we dat net als ons ander afval door het in de juiste vuilbak te gooien. We gooien zeker geen afval op de grond of in de natuur. </a:t>
            </a:r>
          </a:p>
          <a:p>
            <a:pPr>
              <a:defRPr sz="1200">
                <a:latin typeface="Calibri"/>
                <a:ea typeface="Calibri"/>
                <a:cs typeface="Calibri"/>
                <a:sym typeface="Calibri"/>
              </a:defRPr>
            </a:pPr>
            <a:endParaRPr/>
          </a:p>
          <a:p>
            <a:pPr>
              <a:defRPr sz="1200">
                <a:latin typeface="Calibri"/>
                <a:ea typeface="Calibri"/>
                <a:cs typeface="Calibri"/>
                <a:sym typeface="Calibri"/>
              </a:defRPr>
            </a:pPr>
            <a:r>
              <a:t>Want kunststof is eigenlijk een heel waardevol product. We kunnen er heel veel producten mee maken die ons leven beter en veiliger maken. Denk maar aan herbruikbare spullen zoals brooddozen, drinkflessen en herbruikbare winkelzakjes. Maar ook andere belangrijke spullen worden van kunststof gemaakt: schoenen, helmen, veiligheidsbrillen, spuitjes, … </a:t>
            </a:r>
          </a:p>
          <a:p>
            <a:pPr>
              <a:defRPr sz="1200">
                <a:latin typeface="Calibri"/>
                <a:ea typeface="Calibri"/>
                <a:cs typeface="Calibri"/>
                <a:sym typeface="Calibri"/>
              </a:defRPr>
            </a:pPr>
            <a:endParaRPr/>
          </a:p>
          <a:p>
            <a:pPr>
              <a:defRPr sz="1200">
                <a:latin typeface="Calibri"/>
                <a:ea typeface="Calibri"/>
                <a:cs typeface="Calibri"/>
                <a:sym typeface="Calibri"/>
              </a:defRPr>
            </a:pPr>
            <a:r>
              <a:t>We moeten dus ons best doen om slim om te gaan met kunststof, zodat we er nog lang gebruik van kunnen maken!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142875" y="768350"/>
            <a:ext cx="6818313" cy="3836988"/>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Niet alleen wij moeten goed nadenken over hoe we met kunststof omgaan. Bedrijven, wetenschappers en de overheid moeten dat zeker ook doen! Hoe kunnen we er voor zorgen dat we op een duurzame manier nog steeds noodzakelijke kunststoffen producten kunnen maken? Daar is heel wat onderzoek voor nodig! Misschien onderzoekt of bouwt een van jouw leerlingen ooit mee aan de oplossing! </a:t>
            </a:r>
          </a:p>
          <a:p>
            <a:pPr>
              <a:defRPr sz="1200">
                <a:latin typeface="Calibri"/>
                <a:ea typeface="Calibri"/>
                <a:cs typeface="Calibri"/>
                <a:sym typeface="Calibri"/>
              </a:defRPr>
            </a:pPr>
            <a:endParaRPr/>
          </a:p>
          <a:p>
            <a:pPr>
              <a:defRPr sz="1200">
                <a:latin typeface="Calibri"/>
                <a:ea typeface="Calibri"/>
                <a:cs typeface="Calibri"/>
                <a:sym typeface="Calibri"/>
              </a:defRPr>
            </a:pPr>
            <a:r>
              <a:t>Nu al wordt er hard gewerkt aan oplossingen. Er zijn verschillende projecten waarin men probeert aardolie te vervangen door hernieuwbare materialen voor de productie van kunststof. Ook tijdens de productie wordt er alles aan gedaan om zo zuinig mogelijk om te springen met producten en energie. Bedrijven proberen om zo weinig mogelijk verloren te laten gaan. Stilaan komt er ook meer wetgeving in verband met wegwerpproducten. Denk maar op het verbod op plastic wegwerp rietjes. Zo kunnen we de afvalberg verkleinen! Daarnaast wordt er nu al biologisch afbreekbare kunststof geproduceerd en zoekt men verder naar manieren om kunststoffen nog makkelijker te recycleren. </a:t>
            </a:r>
          </a:p>
          <a:p>
            <a:pPr>
              <a:defRPr sz="1200">
                <a:latin typeface="Calibri"/>
                <a:ea typeface="Calibri"/>
                <a:cs typeface="Calibri"/>
                <a:sym typeface="Calibri"/>
              </a:defRPr>
            </a:pPr>
            <a:endParaRPr/>
          </a:p>
          <a:p>
            <a:pPr>
              <a:defRPr sz="1200">
                <a:latin typeface="Calibri"/>
                <a:ea typeface="Calibri"/>
                <a:cs typeface="Calibri"/>
                <a:sym typeface="Calibri"/>
              </a:defRPr>
            </a:pPr>
            <a:r>
              <a:t>Beter omgaan met kunststoffen is levensnoodzakelijk! En iedereen moet zijn steentje bijdragen!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142875" y="768350"/>
            <a:ext cx="6818313" cy="3836988"/>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Laat je leerlingen kort vertellen wat ze zagen op het filmpje.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142875" y="768350"/>
            <a:ext cx="6818313" cy="3836988"/>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Transport: zeeschip, tankschip, trein, pijpleiding, vrachtwagen, vliegtuig, binnenvaartschip,… </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In het thema transport ontdekken je leerlingen er later in de les alles over.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142875" y="768350"/>
            <a:ext cx="6818313" cy="3836988"/>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De leerlingen zien een industriële installatie, maar noem het gerust een fabriek voor je leerlingen. </a:t>
            </a:r>
          </a:p>
          <a:p>
            <a:pPr>
              <a:defRPr sz="1200">
                <a:latin typeface="Calibri"/>
                <a:ea typeface="Calibri"/>
                <a:cs typeface="Calibri"/>
                <a:sym typeface="Calibri"/>
              </a:defRPr>
            </a:pPr>
            <a:r>
              <a:t>In een fabriek worden dingen gemaakt, hier ook! In de industrie van de haven van Antwerpen worden voornamelijk chemische producten en kunststoffen gemaakt. </a:t>
            </a:r>
          </a:p>
          <a:p>
            <a:pPr>
              <a:defRPr sz="1200">
                <a:latin typeface="Calibri"/>
                <a:ea typeface="Calibri"/>
                <a:cs typeface="Calibri"/>
                <a:sym typeface="Calibri"/>
              </a:defRPr>
            </a:pPr>
            <a:r>
              <a:t>Het klinkt misschien nog wat raar nu, maar in het thema industrie leren ze er alles over.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142875" y="768350"/>
            <a:ext cx="6818313" cy="3836988"/>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Als goederen nog even (of lang) in de haven blijven voor ze weer vertrekken, worden ze bewaard in magazijnen, tanks, silo’s of gewoon op de kade, afhankelijk van het soort goederen natuurlijk. </a:t>
            </a:r>
          </a:p>
          <a:p>
            <a:pPr>
              <a:defRPr sz="1200">
                <a:latin typeface="Calibri"/>
                <a:ea typeface="Calibri"/>
                <a:cs typeface="Calibri"/>
                <a:sym typeface="Calibri"/>
              </a:defRPr>
            </a:pPr>
            <a:r>
              <a:t>Dit komt aan bod in het thema opslag.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xfrm>
            <a:off x="142875" y="768350"/>
            <a:ext cx="6818313" cy="3836988"/>
          </a:xfrm>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Zeg je leerlingen het volgende:</a:t>
            </a:r>
          </a:p>
          <a:p>
            <a:pPr>
              <a:defRPr sz="1200">
                <a:latin typeface="Calibri"/>
                <a:ea typeface="Calibri"/>
                <a:cs typeface="Calibri"/>
                <a:sym typeface="Calibri"/>
              </a:defRPr>
            </a:pPr>
            <a:endParaRPr/>
          </a:p>
          <a:p>
            <a:pPr marL="681142" lvl="1" indent="-185766">
              <a:buClr>
                <a:srgbClr val="000000"/>
              </a:buClr>
              <a:buSzPts val="1200"/>
              <a:buFont typeface="Arial"/>
              <a:buChar char="•"/>
              <a:defRPr sz="1200">
                <a:latin typeface="Arial Rounded"/>
                <a:ea typeface="Arial Rounded"/>
                <a:cs typeface="Arial Rounded"/>
                <a:sym typeface="Arial Rounded"/>
              </a:defRPr>
            </a:pPr>
            <a:r>
              <a:t>Neem enkel deze 4 kaartjes klaar. </a:t>
            </a:r>
          </a:p>
          <a:p>
            <a:pPr marL="681142" lvl="1" indent="-185766">
              <a:buClr>
                <a:srgbClr val="000000"/>
              </a:buClr>
              <a:buSzPts val="1200"/>
              <a:buFont typeface="Arial"/>
              <a:buChar char="•"/>
              <a:defRPr sz="1200">
                <a:latin typeface="Arial Rounded"/>
                <a:ea typeface="Arial Rounded"/>
                <a:cs typeface="Arial Rounded"/>
                <a:sym typeface="Arial Rounded"/>
              </a:defRPr>
            </a:pPr>
            <a:r>
              <a:t>Denk na over de volgende vraag: Welk vervoersmiddel kan de meeste goederen transporteren?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142875" y="768350"/>
            <a:ext cx="6818313" cy="3836988"/>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VRACHTWAGEN</a:t>
            </a:r>
          </a:p>
          <a:p>
            <a:pPr>
              <a:defRPr sz="1200">
                <a:latin typeface="Calibri"/>
                <a:ea typeface="Calibri"/>
                <a:cs typeface="Calibri"/>
                <a:sym typeface="Calibri"/>
              </a:defRPr>
            </a:pPr>
            <a:r>
              <a:t>TEU staat voor Twenty Foot Equivalent Unit. De meest voorkomende containers die gebruikt worden voor het vervoer op vrachtwagens zijn 2 TEU. </a:t>
            </a:r>
            <a:r>
              <a:rPr b="1"/>
              <a:t>Een vrachtwagen </a:t>
            </a:r>
            <a:r>
              <a:t>kan dus </a:t>
            </a:r>
            <a:r>
              <a:rPr b="1"/>
              <a:t>2 TEU </a:t>
            </a:r>
            <a:r>
              <a:t>vervoeren. </a:t>
            </a:r>
          </a:p>
          <a:p>
            <a:pPr>
              <a:defRPr sz="1200">
                <a:latin typeface="Calibri"/>
                <a:ea typeface="Calibri"/>
                <a:cs typeface="Calibri"/>
                <a:sym typeface="Calibri"/>
              </a:defRPr>
            </a:pPr>
            <a:endParaRPr/>
          </a:p>
          <a:p>
            <a:pPr>
              <a:defRPr sz="1200">
                <a:latin typeface="Calibri"/>
                <a:ea typeface="Calibri"/>
                <a:cs typeface="Calibri"/>
                <a:sym typeface="Calibri"/>
              </a:defRPr>
            </a:pPr>
            <a:r>
              <a:t>TREIN</a:t>
            </a:r>
          </a:p>
          <a:p>
            <a:pPr>
              <a:defRPr sz="1200">
                <a:latin typeface="Calibri"/>
                <a:ea typeface="Calibri"/>
                <a:cs typeface="Calibri"/>
                <a:sym typeface="Calibri"/>
              </a:defRPr>
            </a:pPr>
            <a:endParaRPr/>
          </a:p>
          <a:p>
            <a:pPr>
              <a:defRPr sz="1200">
                <a:latin typeface="Calibri"/>
                <a:ea typeface="Calibri"/>
                <a:cs typeface="Calibri"/>
                <a:sym typeface="Calibri"/>
              </a:defRPr>
            </a:pPr>
            <a:r>
              <a:t>Railtrax heeft een trein die zes keer per week over en weer rijdt tussen de Combinant-terminal in de haven van Antwerpen en Gallarate, een spoorweghub nabij Milaan. Dat doen ze op ongeveer 24 uur. Ze nemen onder andere de Elvea tomatenblokjes mee op de terugweg naar Antwerpen. De trein is </a:t>
            </a:r>
            <a:r>
              <a:rPr b="1"/>
              <a:t>548 meter </a:t>
            </a:r>
            <a:r>
              <a:t>lang, en neemt dus </a:t>
            </a:r>
            <a:r>
              <a:rPr b="1"/>
              <a:t>48 standaard containers (48 TEU) </a:t>
            </a:r>
            <a:r>
              <a:t>mee. </a:t>
            </a:r>
          </a:p>
          <a:p>
            <a:pPr>
              <a:defRPr sz="1200">
                <a:latin typeface="Calibri"/>
                <a:ea typeface="Calibri"/>
                <a:cs typeface="Calibri"/>
                <a:sym typeface="Calibri"/>
              </a:defRPr>
            </a:pPr>
            <a:r>
              <a:t> </a:t>
            </a:r>
          </a:p>
          <a:p>
            <a:pPr>
              <a:defRPr sz="1200">
                <a:latin typeface="Calibri"/>
                <a:ea typeface="Calibri"/>
                <a:cs typeface="Calibri"/>
                <a:sym typeface="Calibri"/>
              </a:defRPr>
            </a:pPr>
            <a:r>
              <a:t>BINNENVAARTSCHIP</a:t>
            </a:r>
          </a:p>
          <a:p>
            <a:pPr>
              <a:defRPr sz="1200">
                <a:latin typeface="Calibri"/>
                <a:ea typeface="Calibri"/>
                <a:cs typeface="Calibri"/>
                <a:sym typeface="Calibri"/>
              </a:defRPr>
            </a:pPr>
            <a:endParaRPr/>
          </a:p>
          <a:p>
            <a:pPr>
              <a:defRPr sz="1200">
                <a:latin typeface="Calibri"/>
                <a:ea typeface="Calibri"/>
                <a:cs typeface="Calibri"/>
                <a:sym typeface="Calibri"/>
              </a:defRPr>
            </a:pPr>
            <a:r>
              <a:t>De firma Van Moer heeft een binnenvaartschip dat elke dag over en weer vaart tussen de haven van Antwerpen en hun terminal langs het Albertkanaal in Grobbendonk. Zij nemen als herkenbaar product bijvoorbeeld alles van Converse mee, wiens magazijn naast hun terminal ligt. Met het schip kunnen ze </a:t>
            </a:r>
            <a:r>
              <a:rPr b="1"/>
              <a:t>104 standaard containers ( 104 TEU</a:t>
            </a:r>
            <a:r>
              <a:t>) vervoeren. Dat worden er zelfs 206 als de bruggen langs het Albertkanaal verhoogd worden. Max. tonnage is 3500 ton. </a:t>
            </a:r>
          </a:p>
          <a:p>
            <a:pPr>
              <a:defRPr sz="1200">
                <a:latin typeface="Calibri"/>
                <a:ea typeface="Calibri"/>
                <a:cs typeface="Calibri"/>
                <a:sym typeface="Calibri"/>
              </a:defRPr>
            </a:pPr>
            <a:endParaRPr/>
          </a:p>
          <a:p>
            <a:pPr>
              <a:defRPr sz="1200">
                <a:latin typeface="Calibri"/>
                <a:ea typeface="Calibri"/>
                <a:cs typeface="Calibri"/>
                <a:sym typeface="Calibri"/>
              </a:defRPr>
            </a:pPr>
            <a:r>
              <a:t>CONTAINERSCHIP</a:t>
            </a:r>
          </a:p>
          <a:p>
            <a:pPr>
              <a:defRPr sz="1200">
                <a:latin typeface="Calibri"/>
                <a:ea typeface="Calibri"/>
                <a:cs typeface="Calibri"/>
                <a:sym typeface="Calibri"/>
              </a:defRPr>
            </a:pPr>
            <a:r>
              <a:t>De gemiddelde laadvermogen van de </a:t>
            </a:r>
            <a:r>
              <a:rPr b="1"/>
              <a:t>meeste containerschepen </a:t>
            </a:r>
            <a:r>
              <a:t>is ongeveer </a:t>
            </a:r>
            <a:r>
              <a:rPr b="1"/>
              <a:t>22 000 TEU</a:t>
            </a:r>
            <a:r>
              <a:t>. </a:t>
            </a:r>
          </a:p>
          <a:p>
            <a:pPr>
              <a:defRPr sz="1200">
                <a:latin typeface="Calibri"/>
                <a:ea typeface="Calibri"/>
                <a:cs typeface="Calibri"/>
                <a:sym typeface="Calibri"/>
              </a:defRPr>
            </a:pPr>
            <a:r>
              <a:t>De HMM Algeciras is het </a:t>
            </a:r>
            <a:r>
              <a:rPr b="1"/>
              <a:t>grootste containerschip </a:t>
            </a:r>
            <a:r>
              <a:t>van de wereld. Het schip kan </a:t>
            </a:r>
            <a:r>
              <a:rPr b="1"/>
              <a:t>24.000 TEU </a:t>
            </a:r>
            <a:r>
              <a:t>vervoeren.</a:t>
            </a:r>
          </a:p>
          <a:p>
            <a:pPr>
              <a:defRPr sz="1200">
                <a:latin typeface="Calibri"/>
                <a:ea typeface="Calibri"/>
                <a:cs typeface="Calibri"/>
                <a:sym typeface="Calibri"/>
              </a:defRPr>
            </a:pPr>
            <a:endParaRPr/>
          </a:p>
          <a:p>
            <a:pPr>
              <a:defRPr sz="1200">
                <a:latin typeface="Calibri"/>
                <a:ea typeface="Calibri"/>
                <a:cs typeface="Calibri"/>
                <a:sym typeface="Calibri"/>
              </a:defRPr>
            </a:pPr>
            <a:r>
              <a:t>Dit zijn enkel voorbeelden. Er is veel verschil tussen vervoersmiddelen. De grootte en capaciteit verandert ook voortdurend. (opgemaakt mei 2021)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142875" y="768350"/>
            <a:ext cx="6818313" cy="3836988"/>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 is juiste keuze:</a:t>
            </a:r>
          </a:p>
          <a:p>
            <a:pPr>
              <a:defRPr sz="1200">
                <a:latin typeface="Calibri"/>
                <a:ea typeface="Calibri"/>
                <a:cs typeface="Calibri"/>
                <a:sym typeface="Calibri"/>
              </a:defRPr>
            </a:pPr>
            <a:endParaRPr/>
          </a:p>
          <a:p>
            <a:pPr>
              <a:defRPr sz="1200">
                <a:latin typeface="Calibri"/>
                <a:ea typeface="Calibri"/>
                <a:cs typeface="Calibri"/>
                <a:sym typeface="Calibri"/>
              </a:defRPr>
            </a:pPr>
            <a:r>
              <a:t>• Beter voor milieu want minder uitstoot </a:t>
            </a:r>
          </a:p>
          <a:p>
            <a:pPr>
              <a:defRPr sz="1200">
                <a:latin typeface="Calibri"/>
                <a:ea typeface="Calibri"/>
                <a:cs typeface="Calibri"/>
                <a:sym typeface="Calibri"/>
              </a:defRPr>
            </a:pPr>
            <a:r>
              <a:t>• Goedkoper om meer te vervoeren (maar 1 keer loon voor de chauffeur en maar 1 keer brandstof voor de vrachtwagen)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42875" y="768350"/>
            <a:ext cx="6818313" cy="3836988"/>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B: een binnenvaartschip</a:t>
            </a:r>
          </a:p>
          <a:p>
            <a:pPr>
              <a:defRPr sz="1200">
                <a:latin typeface="Calibri"/>
                <a:ea typeface="Calibri"/>
                <a:cs typeface="Calibri"/>
                <a:sym typeface="Calibri"/>
              </a:defRPr>
            </a:pPr>
            <a:endParaRPr/>
          </a:p>
          <a:p>
            <a:pPr>
              <a:defRPr sz="1200">
                <a:latin typeface="Calibri"/>
                <a:ea typeface="Calibri"/>
                <a:cs typeface="Calibri"/>
                <a:sym typeface="Calibri"/>
              </a:defRPr>
            </a:pPr>
            <a:r>
              <a:t>Een binnenvaartschip, is een niet-zeewaardig vaartuig dat goederen en personen over de binnenwateren vervoert. Deze schepen kom je vaak tegen op kanalen en in de dokken. Ze kunnen veel minder vervoeren dan zeeschepen, maar meer dan vrachtwagens. </a:t>
            </a:r>
          </a:p>
          <a:p>
            <a:pPr>
              <a:defRPr sz="1200">
                <a:latin typeface="Calibri"/>
                <a:ea typeface="Calibri"/>
                <a:cs typeface="Calibri"/>
                <a:sym typeface="Calibri"/>
              </a:defRPr>
            </a:pPr>
            <a:r>
              <a:t>Net zoals bij zeeschepen zijn er ook verschillende soorten binnenvaartschepen, sommigen vervoeren bijvoorbeeld vloeistoffen anderen containers, of droog massagoed (= goederen die je niet per stuk kan tellen zoals: olie, water, rijst, zand, zout,...)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xfrm>
            <a:off x="142875" y="768350"/>
            <a:ext cx="6818313" cy="3836988"/>
          </a:xfrm>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Slechte keuze in opslagplaats: mensen worden ziek door rotte vis of wordt weggegooid.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142875" y="768350"/>
            <a:ext cx="6818313" cy="3836988"/>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Geen goed idee: zonder de absorberende korrels werken de luiers niet en zijn de klanten niet tevreden.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xfrm>
            <a:off x="142875" y="768350"/>
            <a:ext cx="6818313" cy="3836988"/>
          </a:xfrm>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Slechte keuze in vervoersmiddel, want: </a:t>
            </a:r>
          </a:p>
          <a:p>
            <a:pPr>
              <a:defRPr sz="1200">
                <a:latin typeface="Calibri"/>
                <a:ea typeface="Calibri"/>
                <a:cs typeface="Calibri"/>
                <a:sym typeface="Calibri"/>
              </a:defRPr>
            </a:pPr>
            <a:r>
              <a:t>	• Slechter voor milieu, </a:t>
            </a:r>
          </a:p>
          <a:p>
            <a:pPr>
              <a:defRPr sz="1200">
                <a:latin typeface="Calibri"/>
                <a:ea typeface="Calibri"/>
                <a:cs typeface="Calibri"/>
                <a:sym typeface="Calibri"/>
              </a:defRPr>
            </a:pPr>
            <a:r>
              <a:t>	• Minder goederen per vervoersmiddel dus duurder. </a:t>
            </a:r>
          </a:p>
          <a:p>
            <a:pPr>
              <a:defRPr sz="1200">
                <a:latin typeface="Calibri"/>
                <a:ea typeface="Calibri"/>
                <a:cs typeface="Calibri"/>
                <a:sym typeface="Calibri"/>
              </a:defRPr>
            </a:pPr>
            <a:r>
              <a:t>	• Soms zal de vrachtwagen wel nodig zijn (bv. wanneer de klant zich niet in de buurt van een treinspoor bevindt) maar anders kan de trein een goed alternatief zijn.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142875" y="768350"/>
            <a:ext cx="6818313" cy="3836988"/>
          </a:xfrm>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Het bedrijf is niet tevreden. De bananen worden niet geleverd en rotten, doordat ze niet op tijd verwerkt kunnen worden tot een taart.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142875" y="768350"/>
            <a:ext cx="6818313" cy="3836988"/>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marL="247688" indent="-247688">
              <a:buClr>
                <a:srgbClr val="000000"/>
              </a:buClr>
              <a:buSzPts val="1200"/>
              <a:buAutoNum type="arabicPeriod"/>
              <a:defRPr sz="1200">
                <a:latin typeface="Calibri"/>
                <a:ea typeface="Calibri"/>
                <a:cs typeface="Calibri"/>
                <a:sym typeface="Calibri"/>
              </a:defRPr>
            </a:pPr>
            <a:r>
              <a:t>Lees samen de brief.</a:t>
            </a:r>
          </a:p>
          <a:p>
            <a:pPr marL="247688" indent="-247688">
              <a:buClr>
                <a:srgbClr val="000000"/>
              </a:buClr>
              <a:buSzPts val="1200"/>
              <a:buAutoNum type="arabicPeriod"/>
              <a:defRPr sz="1200">
                <a:latin typeface="Calibri"/>
                <a:ea typeface="Calibri"/>
                <a:cs typeface="Calibri"/>
                <a:sym typeface="Calibri"/>
              </a:defRPr>
            </a:pPr>
            <a:r>
              <a:t>Stel je leerlingen de volgende vragen:</a:t>
            </a:r>
          </a:p>
          <a:p>
            <a:pPr>
              <a:defRPr sz="1200">
                <a:latin typeface="Calibri"/>
                <a:ea typeface="Calibri"/>
                <a:cs typeface="Calibri"/>
                <a:sym typeface="Calibri"/>
              </a:defRPr>
            </a:pPr>
            <a:endParaRPr/>
          </a:p>
          <a:p>
            <a:pPr marL="681142" lvl="1" indent="-185766">
              <a:buClr>
                <a:srgbClr val="000000"/>
              </a:buClr>
              <a:buSzPts val="1200"/>
              <a:buFont typeface="Arial"/>
              <a:buChar char="•"/>
              <a:defRPr sz="1200">
                <a:latin typeface="Calibri"/>
                <a:ea typeface="Calibri"/>
                <a:cs typeface="Calibri"/>
                <a:sym typeface="Calibri"/>
              </a:defRPr>
            </a:pPr>
            <a:r>
              <a:t>Wat is het probleem? </a:t>
            </a:r>
            <a:r>
              <a:rPr i="1"/>
              <a:t>De kapitein is haar geheugen kwijt.</a:t>
            </a:r>
          </a:p>
          <a:p>
            <a:pPr marL="681142" lvl="1" indent="-185766">
              <a:buClr>
                <a:srgbClr val="000000"/>
              </a:buClr>
              <a:buSzPts val="1200"/>
              <a:buFont typeface="Arial"/>
              <a:buChar char="•"/>
              <a:defRPr sz="1200">
                <a:latin typeface="Calibri"/>
                <a:ea typeface="Calibri"/>
                <a:cs typeface="Calibri"/>
                <a:sym typeface="Calibri"/>
              </a:defRPr>
            </a:pPr>
            <a:r>
              <a:t>Wat moeten we doen? </a:t>
            </a:r>
            <a:r>
              <a:rPr i="1"/>
              <a:t>Op zee je schip zoeken en het veilig de haven binnenvaren.</a:t>
            </a:r>
          </a:p>
          <a:p>
            <a:pPr marL="681142" lvl="1" indent="-185766">
              <a:buClr>
                <a:srgbClr val="000000"/>
              </a:buClr>
              <a:buSzPts val="1200"/>
              <a:buFont typeface="Arial"/>
              <a:buChar char="•"/>
              <a:defRPr sz="1200">
                <a:latin typeface="Calibri"/>
                <a:ea typeface="Calibri"/>
                <a:cs typeface="Calibri"/>
                <a:sym typeface="Calibri"/>
              </a:defRPr>
            </a:pPr>
            <a:r>
              <a:t>Welke problemen zouden we onderweg kunnen tegenkomen? </a:t>
            </a:r>
            <a:r>
              <a:rPr i="1"/>
              <a:t>Andere schepen, bruggen,…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xfrm>
            <a:off x="142875" y="768350"/>
            <a:ext cx="6818313" cy="3836988"/>
          </a:xfrm>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Vertel je leerlingen het volgende:</a:t>
            </a:r>
          </a:p>
          <a:p>
            <a:pPr>
              <a:defRPr sz="1200">
                <a:latin typeface="Calibri"/>
                <a:ea typeface="Calibri"/>
                <a:cs typeface="Calibri"/>
                <a:sym typeface="Calibri"/>
              </a:defRPr>
            </a:pPr>
            <a:endParaRPr/>
          </a:p>
          <a:p>
            <a:pPr marL="247688" indent="-247688">
              <a:buClr>
                <a:srgbClr val="000000"/>
              </a:buClr>
              <a:buSzPts val="1200"/>
              <a:buAutoNum type="arabicPeriod"/>
              <a:defRPr sz="1200">
                <a:latin typeface="Calibri"/>
                <a:ea typeface="Calibri"/>
                <a:cs typeface="Calibri"/>
                <a:sym typeface="Calibri"/>
              </a:defRPr>
            </a:pPr>
            <a:r>
              <a:t>Klik telkens op de link om verder te gaan. </a:t>
            </a:r>
          </a:p>
          <a:p>
            <a:pPr marL="247688" indent="-247688">
              <a:buClr>
                <a:srgbClr val="000000"/>
              </a:buClr>
              <a:buSzPts val="1200"/>
              <a:buAutoNum type="arabicPeriod"/>
              <a:defRPr sz="1200">
                <a:latin typeface="Calibri"/>
                <a:ea typeface="Calibri"/>
                <a:cs typeface="Calibri"/>
                <a:sym typeface="Calibri"/>
              </a:defRPr>
            </a:pPr>
            <a:r>
              <a:t>NIET klikken op de tabbladen onderaan! </a:t>
            </a:r>
          </a:p>
          <a:p>
            <a:pPr marL="82563">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TIP: Jij zelf als leerkracht kan dat wel doen om snel te navigeren doorheen het hele spel.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142875" y="768350"/>
            <a:ext cx="6818313" cy="3836988"/>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Vertel je leerlingen het volgende</a:t>
            </a:r>
          </a:p>
          <a:p>
            <a:pPr marL="82563">
              <a:defRPr sz="1200">
                <a:latin typeface="Calibri"/>
                <a:ea typeface="Calibri"/>
                <a:cs typeface="Calibri"/>
                <a:sym typeface="Calibri"/>
              </a:defRPr>
            </a:pPr>
            <a:endParaRPr/>
          </a:p>
          <a:p>
            <a:pPr marL="247688" indent="-247688">
              <a:buClr>
                <a:srgbClr val="000000"/>
              </a:buClr>
              <a:buSzPts val="1200"/>
              <a:buAutoNum type="arabicPeriod"/>
              <a:defRPr sz="1200">
                <a:latin typeface="Calibri"/>
                <a:ea typeface="Calibri"/>
                <a:cs typeface="Calibri"/>
                <a:sym typeface="Calibri"/>
              </a:defRPr>
            </a:pPr>
            <a:r>
              <a:t>Op sommige plaatsen mag je niet klikken.</a:t>
            </a:r>
          </a:p>
          <a:p>
            <a:pPr marL="247688" indent="-247688">
              <a:buClr>
                <a:srgbClr val="000000"/>
              </a:buClr>
              <a:buSzPts val="1200"/>
              <a:buAutoNum type="arabicPeriod"/>
              <a:defRPr sz="1200">
                <a:latin typeface="Calibri"/>
                <a:ea typeface="Calibri"/>
                <a:cs typeface="Calibri"/>
                <a:sym typeface="Calibri"/>
              </a:defRPr>
            </a:pPr>
            <a:r>
              <a:t>Wanneer je wel op deze tabbladen klikt, ga je stappen overslaan die belangrijk zijn om de missie te doen slagen.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xfrm>
            <a:off x="142875" y="768350"/>
            <a:ext cx="6818313" cy="3836988"/>
          </a:xfrm>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pPr marL="247688" indent="-247688">
              <a:buClr>
                <a:srgbClr val="000000"/>
              </a:buClr>
              <a:buSzPts val="1200"/>
              <a:buAutoNum type="arabicPeriod"/>
              <a:defRPr sz="1200">
                <a:latin typeface="Calibri"/>
                <a:ea typeface="Calibri"/>
                <a:cs typeface="Calibri"/>
                <a:sym typeface="Calibri"/>
              </a:defRPr>
            </a:pPr>
            <a:r>
              <a:t>Lees samen met je leerlingen de eerste opdracht. </a:t>
            </a:r>
          </a:p>
          <a:p>
            <a:pPr marL="247688" indent="-247688">
              <a:buClr>
                <a:srgbClr val="000000"/>
              </a:buClr>
              <a:buSzPts val="1200"/>
              <a:buAutoNum type="arabicPeriod"/>
              <a:defRPr sz="1200">
                <a:latin typeface="Calibri"/>
                <a:ea typeface="Calibri"/>
                <a:cs typeface="Calibri"/>
                <a:sym typeface="Calibri"/>
              </a:defRPr>
            </a:pPr>
            <a:r>
              <a:t>Vertel hen dat het erg belangrijk is om alles heel nauwkeurig te lezen.</a:t>
            </a:r>
          </a:p>
          <a:p>
            <a:pPr marL="247688" indent="-247688">
              <a:buClr>
                <a:srgbClr val="000000"/>
              </a:buClr>
              <a:buSzPts val="1200"/>
              <a:buAutoNum type="arabicPeriod"/>
              <a:defRPr sz="1200">
                <a:latin typeface="Calibri"/>
                <a:ea typeface="Calibri"/>
                <a:cs typeface="Calibri"/>
                <a:sym typeface="Calibri"/>
              </a:defRPr>
            </a:pPr>
            <a:r>
              <a:t>Lees ook de extra opdracht die Dexter voor hen heeft. </a:t>
            </a:r>
          </a:p>
          <a:p>
            <a:pPr marL="247688" indent="-247688">
              <a:buClr>
                <a:srgbClr val="000000"/>
              </a:buClr>
              <a:buSzPts val="1200"/>
              <a:buAutoNum type="arabicPeriod"/>
              <a:defRPr sz="1200">
                <a:latin typeface="Calibri"/>
                <a:ea typeface="Calibri"/>
                <a:cs typeface="Calibri"/>
                <a:sym typeface="Calibri"/>
              </a:defRPr>
            </a:pPr>
            <a:r>
              <a:t>Vertel hen dat ze doorheen het spel Dexter met letters in zijn bek zullen tegenkomen. Deze letters vormen op het einde van de escaperoom een woord dat ze nodig hebben om te kunnen winnen.  Het is dus heel belangrijk dat ze deze letters goed noteren in hun werkbundel. </a:t>
            </a:r>
          </a:p>
          <a:p>
            <a:pPr marL="247688" indent="-247688">
              <a:buClr>
                <a:srgbClr val="000000"/>
              </a:buClr>
              <a:buSzPts val="1200"/>
              <a:buAutoNum type="arabicPeriod"/>
              <a:defRPr sz="1200">
                <a:latin typeface="Calibri"/>
                <a:ea typeface="Calibri"/>
                <a:cs typeface="Calibri"/>
                <a:sym typeface="Calibri"/>
              </a:defRPr>
            </a:pPr>
            <a:r>
              <a:t>Toon hen waar ze deze letters moeten schrijven! </a:t>
            </a:r>
          </a:p>
          <a:p>
            <a:pPr marL="247688" indent="-247688">
              <a:buClr>
                <a:srgbClr val="000000"/>
              </a:buClr>
              <a:buSzPts val="1200"/>
              <a:buAutoNum type="arabicPeriod"/>
              <a:defRPr sz="1200">
                <a:latin typeface="Calibri"/>
                <a:ea typeface="Calibri"/>
                <a:cs typeface="Calibri"/>
                <a:sym typeface="Calibri"/>
              </a:defRPr>
            </a:pPr>
            <a:r>
              <a:t>Vul samen met hen de eerste letter H al in bij nr. 1. </a:t>
            </a:r>
          </a:p>
          <a:p>
            <a:pPr>
              <a:defRPr sz="1200">
                <a:latin typeface="Calibri"/>
                <a:ea typeface="Calibri"/>
                <a:cs typeface="Calibri"/>
                <a:sym typeface="Calibri"/>
              </a:defRPr>
            </a:pPr>
            <a:endParaRPr/>
          </a:p>
          <a:p>
            <a:pPr>
              <a:defRPr sz="1200">
                <a:latin typeface="Calibri"/>
                <a:ea typeface="Calibri"/>
                <a:cs typeface="Calibri"/>
                <a:sym typeface="Calibri"/>
              </a:defRPr>
            </a:pPr>
            <a:r>
              <a:t>Als leerlingen toch de knoppen onderaan of aan de zijkant gebruiken om sneller door het spel te navigeren, zullen ze letters missen. Zo zullen ze nooit het paswoord kunnen vervolledigen.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xfrm>
            <a:off x="142875" y="768350"/>
            <a:ext cx="6818313" cy="3836988"/>
          </a:xfrm>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Vertel je leerlingen het volgende:</a:t>
            </a:r>
          </a:p>
          <a:p>
            <a:pPr marL="681142" lvl="1" indent="-185766">
              <a:buClr>
                <a:srgbClr val="000000"/>
              </a:buClr>
              <a:buSzPts val="1200"/>
              <a:buFont typeface="Arial"/>
              <a:buChar char="•"/>
              <a:defRPr sz="1200">
                <a:latin typeface="Calibri"/>
                <a:ea typeface="Calibri"/>
                <a:cs typeface="Calibri"/>
                <a:sym typeface="Calibri"/>
              </a:defRPr>
            </a:pPr>
            <a:r>
              <a:t>Je zal regelmatig afbeeldingen in een kader tegenkomen met rechts bovenaan een pijltje.</a:t>
            </a:r>
          </a:p>
          <a:p>
            <a:pPr marL="681142" lvl="1" indent="-185766">
              <a:buClr>
                <a:srgbClr val="000000"/>
              </a:buClr>
              <a:buSzPts val="1200"/>
              <a:buFont typeface="Arial"/>
              <a:buChar char="•"/>
              <a:defRPr sz="1200">
                <a:latin typeface="Calibri"/>
                <a:ea typeface="Calibri"/>
                <a:cs typeface="Calibri"/>
                <a:sym typeface="Calibri"/>
              </a:defRPr>
            </a:pPr>
            <a:r>
              <a:t>Hier zitten extra opdrachten achter verstopt. </a:t>
            </a:r>
          </a:p>
          <a:p>
            <a:pPr marL="681142" lvl="1" indent="-185766">
              <a:buClr>
                <a:srgbClr val="000000"/>
              </a:buClr>
              <a:buSzPts val="1200"/>
              <a:buFont typeface="Arial"/>
              <a:buChar char="•"/>
              <a:defRPr sz="1200">
                <a:latin typeface="Calibri"/>
                <a:ea typeface="Calibri"/>
                <a:cs typeface="Calibri"/>
                <a:sym typeface="Calibri"/>
              </a:defRPr>
            </a:pPr>
            <a:r>
              <a:t>Door op de afbeelding te klikken kom je terecht op een nieuw scherm.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xfrm>
            <a:off x="142875" y="768350"/>
            <a:ext cx="6818313" cy="3836988"/>
          </a:xfrm>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Vertel je leerlingen het volgende:</a:t>
            </a:r>
          </a:p>
          <a:p>
            <a:pPr>
              <a:defRPr sz="1200">
                <a:latin typeface="Calibri"/>
                <a:ea typeface="Calibri"/>
                <a:cs typeface="Calibri"/>
                <a:sym typeface="Calibri"/>
              </a:defRPr>
            </a:pPr>
            <a:endParaRPr/>
          </a:p>
          <a:p>
            <a:pPr marL="681142" lvl="1" indent="-185766">
              <a:buClr>
                <a:srgbClr val="000000"/>
              </a:buClr>
              <a:buSzPts val="1200"/>
              <a:buFont typeface="Arial"/>
              <a:buChar char="•"/>
              <a:defRPr sz="1200">
                <a:latin typeface="Calibri"/>
                <a:ea typeface="Calibri"/>
                <a:cs typeface="Calibri"/>
                <a:sym typeface="Calibri"/>
              </a:defRPr>
            </a:pPr>
            <a:r>
              <a:t>Als je op zo’n tekening met een pijltje klikt, moet je SOMS een paswoord typen. </a:t>
            </a:r>
          </a:p>
          <a:p>
            <a:pPr marL="681142" lvl="1" indent="-185766">
              <a:buClr>
                <a:srgbClr val="000000"/>
              </a:buClr>
              <a:buSzPts val="1200"/>
              <a:buFont typeface="Arial"/>
              <a:buChar char="•"/>
              <a:defRPr sz="1200">
                <a:latin typeface="Calibri"/>
                <a:ea typeface="Calibri"/>
                <a:cs typeface="Calibri"/>
                <a:sym typeface="Calibri"/>
              </a:defRPr>
            </a:pPr>
            <a:r>
              <a:t>In één van de volgende dia’s toon ik je waar je de paswoorden kan vinden. </a:t>
            </a:r>
          </a:p>
          <a:p>
            <a:pPr marL="681142" lvl="1" indent="-185766">
              <a:buClr>
                <a:srgbClr val="000000"/>
              </a:buClr>
              <a:buSzPts val="1200"/>
              <a:buFont typeface="Arial"/>
              <a:buChar char="•"/>
              <a:defRPr sz="1200">
                <a:latin typeface="Calibri"/>
                <a:ea typeface="Calibri"/>
                <a:cs typeface="Calibri"/>
                <a:sym typeface="Calibri"/>
              </a:defRPr>
            </a:pPr>
            <a:r>
              <a:t>Een paswoord wordt altijd met kleine letters geschreven.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42875" y="768350"/>
            <a:ext cx="6818313" cy="3836988"/>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B: afval aan het opruimen</a:t>
            </a:r>
          </a:p>
          <a:p>
            <a:pPr>
              <a:defRPr sz="1200">
                <a:latin typeface="Calibri"/>
                <a:ea typeface="Calibri"/>
                <a:cs typeface="Calibri"/>
                <a:sym typeface="Calibri"/>
              </a:defRPr>
            </a:pPr>
            <a:endParaRPr/>
          </a:p>
          <a:p>
            <a:pPr>
              <a:defRPr sz="1200">
                <a:latin typeface="Calibri"/>
                <a:ea typeface="Calibri"/>
                <a:cs typeface="Calibri"/>
                <a:sym typeface="Calibri"/>
              </a:defRPr>
            </a:pPr>
            <a:r>
              <a:t>Hier kan je als leerkracht even wat meer achtergrondinformatie vinden over afvalpreventie en zwerfvuil. </a:t>
            </a:r>
            <a:r>
              <a:rPr u="sng">
                <a:solidFill>
                  <a:srgbClr val="0000FF"/>
                </a:solidFill>
                <a:uFill>
                  <a:solidFill>
                    <a:srgbClr val="0000FF"/>
                  </a:solidFill>
                </a:uFill>
                <a:hlinkClick r:id="rId3"/>
              </a:rPr>
              <a:t>https://www.duurzamehavenvanantwerpen.be/nl/content/afval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xfrm>
            <a:off x="142875" y="768350"/>
            <a:ext cx="6818313" cy="3836988"/>
          </a:xfrm>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Vertel je leerlingen het volgende:</a:t>
            </a:r>
          </a:p>
          <a:p>
            <a:pPr lvl="1" indent="577939">
              <a:defRPr sz="1200">
                <a:latin typeface="Calibri"/>
                <a:ea typeface="Calibri"/>
                <a:cs typeface="Calibri"/>
                <a:sym typeface="Calibri"/>
              </a:defRPr>
            </a:pPr>
            <a:endParaRPr/>
          </a:p>
          <a:p>
            <a:pPr marL="681142" lvl="1" indent="-185766">
              <a:buClr>
                <a:srgbClr val="000000"/>
              </a:buClr>
              <a:buSzPts val="1200"/>
              <a:buFont typeface="Arial"/>
              <a:buChar char="•"/>
              <a:defRPr sz="1200">
                <a:latin typeface="Calibri"/>
                <a:ea typeface="Calibri"/>
                <a:cs typeface="Calibri"/>
                <a:sym typeface="Calibri"/>
              </a:defRPr>
            </a:pPr>
            <a:r>
              <a:t>Tijdens de escaperoom kom je verschillende opdrachten tegen. </a:t>
            </a:r>
          </a:p>
          <a:p>
            <a:pPr marL="681142" lvl="1" indent="-185766">
              <a:buClr>
                <a:srgbClr val="000000"/>
              </a:buClr>
              <a:buSzPts val="1200"/>
              <a:buFont typeface="Arial"/>
              <a:buChar char="•"/>
              <a:defRPr sz="1200">
                <a:latin typeface="Calibri"/>
                <a:ea typeface="Calibri"/>
                <a:cs typeface="Calibri"/>
                <a:sym typeface="Calibri"/>
              </a:defRPr>
            </a:pPr>
            <a:r>
              <a:t>Als je klaar bent, klik je op de pijl onderaan. </a:t>
            </a:r>
          </a:p>
          <a:p>
            <a:pPr marL="681142" lvl="1" indent="-185766">
              <a:buClr>
                <a:srgbClr val="000000"/>
              </a:buClr>
              <a:buSzPts val="1200"/>
              <a:buFont typeface="Arial"/>
              <a:buChar char="•"/>
              <a:defRPr sz="1200">
                <a:latin typeface="Calibri"/>
                <a:ea typeface="Calibri"/>
                <a:cs typeface="Calibri"/>
                <a:sym typeface="Calibri"/>
              </a:defRPr>
            </a:pPr>
            <a:r>
              <a:t>Zo ga je naar de volgende opdracht.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142875" y="768350"/>
            <a:ext cx="6818313" cy="3836988"/>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Vertel je leerlingen het volgende:</a:t>
            </a:r>
          </a:p>
          <a:p>
            <a:pPr>
              <a:defRPr sz="1200">
                <a:latin typeface="Calibri"/>
                <a:ea typeface="Calibri"/>
                <a:cs typeface="Calibri"/>
                <a:sym typeface="Calibri"/>
              </a:defRPr>
            </a:pPr>
            <a:endParaRPr/>
          </a:p>
          <a:p>
            <a:pPr marL="681142" lvl="1" indent="-185766">
              <a:buClr>
                <a:srgbClr val="000000"/>
              </a:buClr>
              <a:buSzPts val="1200"/>
              <a:buFont typeface="Arial"/>
              <a:buChar char="•"/>
              <a:defRPr sz="1200">
                <a:latin typeface="Calibri"/>
                <a:ea typeface="Calibri"/>
                <a:cs typeface="Calibri"/>
                <a:sym typeface="Calibri"/>
              </a:defRPr>
            </a:pPr>
            <a:r>
              <a:t>Je kan ook terug naar vorige vraag of opdracht als je iets wil aanpassen.</a:t>
            </a:r>
          </a:p>
          <a:p>
            <a:pPr marL="681142" lvl="1" indent="-185766">
              <a:buClr>
                <a:srgbClr val="000000"/>
              </a:buClr>
              <a:buSzPts val="1200"/>
              <a:buFont typeface="Arial"/>
              <a:buChar char="•"/>
              <a:defRPr sz="1200">
                <a:latin typeface="Calibri"/>
                <a:ea typeface="Calibri"/>
                <a:cs typeface="Calibri"/>
                <a:sym typeface="Calibri"/>
              </a:defRPr>
            </a:pPr>
            <a:r>
              <a:t>Ben je klaar en willen je je score bekijken? Druk op de knop “Jouw Score”.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xfrm>
            <a:off x="142875" y="768350"/>
            <a:ext cx="6818313" cy="3836988"/>
          </a:xfrm>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Vertel je leerlingen het volgende:</a:t>
            </a:r>
          </a:p>
          <a:p>
            <a:pPr>
              <a:defRPr sz="1200">
                <a:latin typeface="Calibri"/>
                <a:ea typeface="Calibri"/>
                <a:cs typeface="Calibri"/>
                <a:sym typeface="Calibri"/>
              </a:defRPr>
            </a:pPr>
            <a:endParaRPr/>
          </a:p>
          <a:p>
            <a:pPr marL="681142" lvl="1" indent="-185766">
              <a:buClr>
                <a:srgbClr val="000000"/>
              </a:buClr>
              <a:buSzPts val="1200"/>
              <a:buFont typeface="Arial"/>
              <a:buChar char="•"/>
              <a:defRPr sz="1200">
                <a:latin typeface="Calibri"/>
                <a:ea typeface="Calibri"/>
                <a:cs typeface="Calibri"/>
                <a:sym typeface="Calibri"/>
              </a:defRPr>
            </a:pPr>
            <a:r>
              <a:t>Soms staat er op het einde van een opdracht een Dexter met een letter. </a:t>
            </a:r>
          </a:p>
          <a:p>
            <a:pPr marL="681142" lvl="1" indent="-185766">
              <a:buClr>
                <a:srgbClr val="000000"/>
              </a:buClr>
              <a:buSzPts val="1200"/>
              <a:buFont typeface="Arial"/>
              <a:buChar char="•"/>
              <a:defRPr sz="1200">
                <a:latin typeface="Calibri"/>
                <a:ea typeface="Calibri"/>
                <a:cs typeface="Calibri"/>
                <a:sym typeface="Calibri"/>
              </a:defRPr>
            </a:pPr>
            <a:r>
              <a:t>Deze moet je noteren in je werkbundel.</a:t>
            </a:r>
          </a:p>
          <a:p>
            <a:pPr marL="681142" lvl="1" indent="-185766">
              <a:buClr>
                <a:srgbClr val="000000"/>
              </a:buClr>
              <a:buSzPts val="1200"/>
              <a:buFont typeface="Arial"/>
              <a:buChar char="•"/>
              <a:defRPr sz="1200">
                <a:latin typeface="Calibri"/>
                <a:ea typeface="Calibri"/>
                <a:cs typeface="Calibri"/>
                <a:sym typeface="Calibri"/>
              </a:defRPr>
            </a:pPr>
            <a:r>
              <a:t>Soms staat er ook een wachtwoord dat je nodig hebt voor de volgende opdracht.</a:t>
            </a:r>
          </a:p>
          <a:p>
            <a:pPr marL="681142" lvl="1" indent="-185766">
              <a:buClr>
                <a:srgbClr val="000000"/>
              </a:buClr>
              <a:buSzPts val="1200"/>
              <a:buFont typeface="Arial"/>
              <a:buChar char="•"/>
              <a:defRPr sz="1200">
                <a:latin typeface="Calibri"/>
                <a:ea typeface="Calibri"/>
                <a:cs typeface="Calibri"/>
                <a:sym typeface="Calibri"/>
              </a:defRPr>
            </a:pPr>
            <a:r>
              <a:t>Het is dus heel belangrijk om alle opdrachten goed uit te voeren en ook alle schermpjes goed te lezen! </a:t>
            </a:r>
          </a:p>
          <a:p>
            <a:pPr lvl="1" indent="577939">
              <a:defRPr sz="1200">
                <a:latin typeface="Calibri"/>
                <a:ea typeface="Calibri"/>
                <a:cs typeface="Calibri"/>
                <a:sym typeface="Calibri"/>
              </a:defRPr>
            </a:pPr>
            <a:endParaRPr/>
          </a:p>
          <a:p>
            <a:pPr marL="681142" lvl="1" indent="-185766">
              <a:buClr>
                <a:srgbClr val="000000"/>
              </a:buClr>
              <a:buSzPts val="1200"/>
              <a:buFont typeface="Arial"/>
              <a:buChar char="•"/>
              <a:defRPr sz="1200">
                <a:latin typeface="Calibri"/>
                <a:ea typeface="Calibri"/>
                <a:cs typeface="Calibri"/>
                <a:sym typeface="Calibri"/>
              </a:defRPr>
            </a:pPr>
            <a:r>
              <a:t>BELANGRIJK: klik je te snel weg, dan zit je vast en moet je mij er even bij roepen!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xfrm>
            <a:off x="142875" y="768350"/>
            <a:ext cx="6818313" cy="3836988"/>
          </a:xfrm>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Vertel je leerlingen het volgende:</a:t>
            </a:r>
          </a:p>
          <a:p>
            <a:pPr>
              <a:defRPr sz="1200">
                <a:latin typeface="Calibri"/>
                <a:ea typeface="Calibri"/>
                <a:cs typeface="Calibri"/>
                <a:sym typeface="Calibri"/>
              </a:defRPr>
            </a:pPr>
            <a:endParaRPr/>
          </a:p>
          <a:p>
            <a:pPr marL="681142" lvl="1" indent="-185766">
              <a:buClr>
                <a:srgbClr val="000000"/>
              </a:buClr>
              <a:buSzPts val="1200"/>
              <a:buFont typeface="Arial"/>
              <a:buChar char="•"/>
              <a:defRPr sz="1200">
                <a:latin typeface="Calibri"/>
                <a:ea typeface="Calibri"/>
                <a:cs typeface="Calibri"/>
                <a:sym typeface="Calibri"/>
              </a:defRPr>
            </a:pPr>
            <a:r>
              <a:t>Heb je de letter van Dexter en het paswoord genoteerd?</a:t>
            </a:r>
          </a:p>
          <a:p>
            <a:pPr marL="681142" lvl="1" indent="-185766">
              <a:buClr>
                <a:srgbClr val="000000"/>
              </a:buClr>
              <a:buSzPts val="1200"/>
              <a:buFont typeface="Arial"/>
              <a:buChar char="•"/>
              <a:defRPr sz="1200">
                <a:latin typeface="Calibri"/>
                <a:ea typeface="Calibri"/>
                <a:cs typeface="Calibri"/>
                <a:sym typeface="Calibri"/>
              </a:defRPr>
            </a:pPr>
            <a:r>
              <a:t>Klik dan op de zwarte pijl links bovenaan.</a:t>
            </a:r>
          </a:p>
          <a:p>
            <a:pPr marL="681142" lvl="1" indent="-185766">
              <a:buClr>
                <a:srgbClr val="000000"/>
              </a:buClr>
              <a:buSzPts val="1200"/>
              <a:buFont typeface="Arial"/>
              <a:buChar char="•"/>
              <a:defRPr sz="1200">
                <a:latin typeface="Calibri"/>
                <a:ea typeface="Calibri"/>
                <a:cs typeface="Calibri"/>
                <a:sym typeface="Calibri"/>
              </a:defRPr>
            </a:pPr>
            <a:r>
              <a:t>Zo kom je terug in het spel terecht.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xfrm>
            <a:off x="142875" y="768350"/>
            <a:ext cx="6818313" cy="3836988"/>
          </a:xfrm>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pPr>
              <a:defRPr sz="1200">
                <a:latin typeface="Calibri"/>
                <a:ea typeface="Calibri"/>
                <a:cs typeface="Calibri"/>
                <a:sym typeface="Calibri"/>
              </a:defRPr>
            </a:pPr>
            <a:endParaRPr/>
          </a:p>
          <a:p>
            <a:pPr>
              <a:defRPr sz="1200">
                <a:latin typeface="Calibri"/>
                <a:ea typeface="Calibri"/>
                <a:cs typeface="Calibri"/>
                <a:sym typeface="Calibri"/>
              </a:defRPr>
            </a:pPr>
            <a:r>
              <a:t>Vertel je leerlingen het volgende:</a:t>
            </a:r>
          </a:p>
          <a:p>
            <a:pPr marL="185766" indent="-185766">
              <a:buClr>
                <a:srgbClr val="000000"/>
              </a:buClr>
              <a:buSzPts val="1200"/>
              <a:buFont typeface="Arial"/>
              <a:buChar char="•"/>
              <a:defRPr sz="1200">
                <a:latin typeface="Calibri"/>
                <a:ea typeface="Calibri"/>
                <a:cs typeface="Calibri"/>
                <a:sym typeface="Calibri"/>
              </a:defRPr>
            </a:pPr>
            <a:r>
              <a:t>Je kan info terugvinden in je werkbundel dat je op weg helpt om de opdrachten in de escaperoom tot een goed einde te brengen.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142875" y="768350"/>
            <a:ext cx="6818313" cy="3836988"/>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Overloop deze laatste tips nog eens samen met je leerlingen!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142875" y="768350"/>
            <a:ext cx="6818313" cy="3836988"/>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Tijd om je leerlingen nu zelf aan het werk te zetten! </a:t>
            </a:r>
          </a:p>
          <a:p>
            <a:pPr>
              <a:defRPr sz="1200">
                <a:latin typeface="Calibri"/>
                <a:ea typeface="Calibri"/>
                <a:cs typeface="Calibri"/>
                <a:sym typeface="Calibri"/>
              </a:defRPr>
            </a:pPr>
            <a:endParaRPr/>
          </a:p>
          <a:p>
            <a:pPr>
              <a:defRPr sz="1200">
                <a:latin typeface="Calibri"/>
                <a:ea typeface="Calibri"/>
                <a:cs typeface="Calibri"/>
                <a:sym typeface="Calibri"/>
              </a:defRPr>
            </a:pPr>
            <a:r>
              <a:t>Hoe je leerlingen het makkelijkste bij de escaperoom terecht komen, hangt af van jullie specifieke situatie. </a:t>
            </a:r>
          </a:p>
          <a:p>
            <a:pPr>
              <a:defRPr sz="1200">
                <a:latin typeface="Calibri"/>
                <a:ea typeface="Calibri"/>
                <a:cs typeface="Calibri"/>
                <a:sym typeface="Calibri"/>
              </a:defRPr>
            </a:pPr>
            <a:r>
              <a:t>Gebruik eventueel een van volgende slides of maak zelf afspraken met je leerlingen. </a:t>
            </a:r>
          </a:p>
          <a:p>
            <a:pPr>
              <a:defRPr sz="1200">
                <a:latin typeface="Calibri"/>
                <a:ea typeface="Calibri"/>
                <a:cs typeface="Calibri"/>
                <a:sym typeface="Calibri"/>
              </a:defRPr>
            </a:pPr>
            <a:r>
              <a:t>Bekijk zeker ook de handleiding voor meer info.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xfrm>
            <a:off x="142875" y="768350"/>
            <a:ext cx="6818313" cy="3836988"/>
          </a:xfrm>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Gebruik je Google Classroom of Padlet, heb je je eigen klaswebsite of dergelijke, plak dan deze link op die plek en laat je leerlingen van daaruit starten. </a:t>
            </a:r>
          </a:p>
          <a:p>
            <a:pPr>
              <a:defRPr sz="1200">
                <a:latin typeface="Calibri"/>
                <a:ea typeface="Calibri"/>
                <a:cs typeface="Calibri"/>
                <a:sym typeface="Calibri"/>
              </a:defRPr>
            </a:pPr>
            <a:endParaRPr/>
          </a:p>
          <a:p>
            <a:pPr>
              <a:defRPr sz="1200">
                <a:latin typeface="Calibri"/>
                <a:ea typeface="Calibri"/>
                <a:cs typeface="Calibri"/>
                <a:sym typeface="Calibri"/>
              </a:defRPr>
            </a:pPr>
            <a:r>
              <a:t>Heb je zelf een abonnement op bookwidgets? </a:t>
            </a:r>
          </a:p>
          <a:p>
            <a:pPr>
              <a:defRPr sz="1200">
                <a:latin typeface="Calibri"/>
                <a:ea typeface="Calibri"/>
                <a:cs typeface="Calibri"/>
                <a:sym typeface="Calibri"/>
              </a:defRPr>
            </a:pPr>
            <a:r>
              <a:t>Kopieer de escaperoom dan naar je eigen account en deel de korte code met je leerlingen. </a:t>
            </a:r>
          </a:p>
          <a:p>
            <a:pPr>
              <a:defRPr sz="1200">
                <a:latin typeface="Calibri"/>
                <a:ea typeface="Calibri"/>
                <a:cs typeface="Calibri"/>
                <a:sym typeface="Calibri"/>
              </a:defRPr>
            </a:pPr>
            <a:r>
              <a:t>Je kan zo ook een beter overzicht houden op de resultaten van je leerlingen (als je dat aanvinkt in elke aparte bookwidget).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142875" y="768350"/>
            <a:ext cx="6818313" cy="3836988"/>
          </a:xfrm>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Tijdens deze les zullen je leerlingen enkele opdrachten samen moeten uitvoeren. </a:t>
            </a:r>
          </a:p>
          <a:p>
            <a:pPr>
              <a:defRPr sz="1200">
                <a:latin typeface="Calibri"/>
                <a:ea typeface="Calibri"/>
                <a:cs typeface="Calibri"/>
                <a:sym typeface="Calibri"/>
              </a:defRPr>
            </a:pPr>
            <a:r>
              <a:t>Overloop deze afspraken samen met hen. </a:t>
            </a:r>
          </a:p>
          <a:p>
            <a:pPr>
              <a:defRPr sz="1200">
                <a:latin typeface="Calibri"/>
                <a:ea typeface="Calibri"/>
                <a:cs typeface="Calibri"/>
                <a:sym typeface="Calibri"/>
              </a:defRPr>
            </a:pPr>
            <a:r>
              <a:t>Vul aan met je eigen afspraken.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142875" y="768350"/>
            <a:ext cx="6818313" cy="3836988"/>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Laat dit beeld even staan. </a:t>
            </a:r>
          </a:p>
          <a:p>
            <a:pPr>
              <a:defRPr sz="1200">
                <a:latin typeface="Calibri"/>
                <a:ea typeface="Calibri"/>
                <a:cs typeface="Calibri"/>
                <a:sym typeface="Calibri"/>
              </a:defRPr>
            </a:pPr>
            <a:r>
              <a:t>Ga rond en kijk of je leerlingen gemakkelijk tot antwoorden komen. </a:t>
            </a:r>
          </a:p>
          <a:p>
            <a:pPr>
              <a:defRPr sz="1200">
                <a:latin typeface="Calibri"/>
                <a:ea typeface="Calibri"/>
                <a:cs typeface="Calibri"/>
                <a:sym typeface="Calibri"/>
              </a:defRPr>
            </a:pPr>
            <a:r>
              <a:t>Hebben ze moeite om wat te verzinnen? Toon de volgende dia.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42875" y="768350"/>
            <a:ext cx="6818313" cy="3836988"/>
          </a:xfrm>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A: een zeeschip aan het laden of lossen met containers.  </a:t>
            </a:r>
          </a:p>
          <a:p>
            <a:pPr>
              <a:defRPr sz="1200">
                <a:latin typeface="Calibri"/>
                <a:ea typeface="Calibri"/>
                <a:cs typeface="Calibri"/>
                <a:sym typeface="Calibri"/>
              </a:defRPr>
            </a:pPr>
            <a:endParaRPr/>
          </a:p>
          <a:p>
            <a:pPr>
              <a:defRPr sz="1200">
                <a:latin typeface="Calibri"/>
                <a:ea typeface="Calibri"/>
                <a:cs typeface="Calibri"/>
                <a:sym typeface="Calibri"/>
              </a:defRPr>
            </a:pPr>
            <a:r>
              <a:t>In grote containerkranen zit er telkens een kraanman die de containers laadt of lost in het zeeschip. Dit is een heel secuur werkje. Op de kade staan er ook enkele personen die alles in goede banen leiden aan de kant. De communicatie tussen hen is zeer belangrijk. In deze containers kan allerlei materiaal ( meubels, gsm hoesjes, spelconsoles,...) zitten. De witte containers (= reefers) zijn koelcontainers. Die bevatten meestal exotisch fruit of groenten.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142875" y="768350"/>
            <a:ext cx="6818313" cy="3836988"/>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Merk je tijdens het rondlopen dat je leerlingen moeilijk tot antwoorden komen?</a:t>
            </a:r>
          </a:p>
          <a:p>
            <a:pPr>
              <a:defRPr sz="1200">
                <a:latin typeface="Calibri"/>
                <a:ea typeface="Calibri"/>
                <a:cs typeface="Calibri"/>
                <a:sym typeface="Calibri"/>
              </a:defRPr>
            </a:pPr>
            <a:r>
              <a:t>Toon dan deze dia om hen op weg te helpen.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xfrm>
            <a:off x="142875" y="768350"/>
            <a:ext cx="6818313" cy="3836988"/>
          </a:xfrm>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Stel je leerlingen de volgende vragen:</a:t>
            </a:r>
          </a:p>
          <a:p>
            <a:pPr lvl="1" indent="495376">
              <a:defRPr sz="1200">
                <a:latin typeface="Calibri"/>
                <a:ea typeface="Calibri"/>
                <a:cs typeface="Calibri"/>
                <a:sym typeface="Calibri"/>
              </a:defRPr>
            </a:pPr>
            <a:r>
              <a:t>• Wat zag je in het filmpje? </a:t>
            </a:r>
          </a:p>
          <a:p>
            <a:pPr lvl="1" indent="495376">
              <a:defRPr sz="1200">
                <a:latin typeface="Calibri"/>
                <a:ea typeface="Calibri"/>
                <a:cs typeface="Calibri"/>
                <a:sym typeface="Calibri"/>
              </a:defRPr>
            </a:pPr>
            <a:r>
              <a:t>• Wat is er belangrijk voor een bedrijf om te kunnen blijven bestaan? </a:t>
            </a:r>
          </a:p>
          <a:p>
            <a:pPr lvl="1" indent="495376">
              <a:defRPr sz="1200">
                <a:latin typeface="Calibri"/>
                <a:ea typeface="Calibri"/>
                <a:cs typeface="Calibri"/>
                <a:sym typeface="Calibri"/>
              </a:defRPr>
            </a:pPr>
            <a:r>
              <a:t>                   Geld verdienen, veel produceren, een goede reputatie hebben, … </a:t>
            </a:r>
          </a:p>
          <a:p>
            <a:pPr lvl="1" indent="495376">
              <a:defRPr sz="1200">
                <a:latin typeface="Calibri"/>
                <a:ea typeface="Calibri"/>
                <a:cs typeface="Calibri"/>
                <a:sym typeface="Calibri"/>
              </a:defRPr>
            </a:pPr>
            <a:endParaRPr/>
          </a:p>
          <a:p>
            <a:pPr lvl="1" indent="495376">
              <a:defRPr sz="1200">
                <a:latin typeface="Calibri"/>
                <a:ea typeface="Calibri"/>
                <a:cs typeface="Calibri"/>
                <a:sym typeface="Calibri"/>
              </a:defRPr>
            </a:pPr>
            <a:r>
              <a:t>• Waarom is het belangrijk dat de fabriek rekening houdt met mensen? </a:t>
            </a:r>
          </a:p>
          <a:p>
            <a:pPr lvl="1" indent="495376">
              <a:defRPr sz="1200">
                <a:latin typeface="Calibri"/>
                <a:ea typeface="Calibri"/>
                <a:cs typeface="Calibri"/>
                <a:sym typeface="Calibri"/>
              </a:defRPr>
            </a:pPr>
            <a:r>
              <a:t>                    Zodat die er graag komen werken, er geen kinderen moeten werken, de werknemers een goed loon krijgen, het bedrijf een goede reputatie krijgt, … </a:t>
            </a:r>
          </a:p>
          <a:p>
            <a:pPr lvl="1" indent="495376">
              <a:defRPr sz="1200">
                <a:latin typeface="Calibri"/>
                <a:ea typeface="Calibri"/>
                <a:cs typeface="Calibri"/>
                <a:sym typeface="Calibri"/>
              </a:defRPr>
            </a:pPr>
            <a:endParaRPr/>
          </a:p>
          <a:p>
            <a:pPr lvl="1" indent="495376">
              <a:defRPr sz="1200">
                <a:latin typeface="Calibri"/>
                <a:ea typeface="Calibri"/>
                <a:cs typeface="Calibri"/>
                <a:sym typeface="Calibri"/>
              </a:defRPr>
            </a:pPr>
            <a:r>
              <a:t>• Waarom is het belangrijk dat een bedrijf goed zorgt voor de natuur? </a:t>
            </a:r>
          </a:p>
          <a:p>
            <a:pPr lvl="1" indent="495376">
              <a:defRPr sz="1200">
                <a:latin typeface="Calibri"/>
                <a:ea typeface="Calibri"/>
                <a:cs typeface="Calibri"/>
                <a:sym typeface="Calibri"/>
              </a:defRPr>
            </a:pPr>
            <a:r>
              <a:t>               We hebben maar één planeet, het bedrijf moet rekening houden met zijn afval, uitstoot, … </a:t>
            </a:r>
          </a:p>
          <a:p>
            <a:pPr lvl="1" indent="495376">
              <a:defRPr sz="1200">
                <a:latin typeface="Calibri"/>
                <a:ea typeface="Calibri"/>
                <a:cs typeface="Calibri"/>
                <a:sym typeface="Calibri"/>
              </a:defRPr>
            </a:pPr>
            <a:endParaRPr/>
          </a:p>
          <a:p>
            <a:pPr lvl="1" indent="495376">
              <a:defRPr sz="1200">
                <a:latin typeface="Calibri"/>
                <a:ea typeface="Calibri"/>
                <a:cs typeface="Calibri"/>
                <a:sym typeface="Calibri"/>
              </a:defRPr>
            </a:pPr>
            <a:r>
              <a:t>• Welke factoren moeten er goed in balans zijn om over duurzaam ondernemen te spreken? </a:t>
            </a:r>
          </a:p>
          <a:p>
            <a:pPr lvl="1" indent="495376">
              <a:defRPr sz="1200">
                <a:latin typeface="Calibri"/>
                <a:ea typeface="Calibri"/>
                <a:cs typeface="Calibri"/>
                <a:sym typeface="Calibri"/>
              </a:defRPr>
            </a:pPr>
            <a:r>
              <a:t>               De mensen, de opbrengt van het bedrijf, de planeet. 3 P’s: People, Planet, Profit.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142875" y="768350"/>
            <a:ext cx="6818313" cy="3836988"/>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Vul de werkbundel aan samen met je leerlingen.</a:t>
            </a:r>
          </a:p>
          <a:p>
            <a:pPr>
              <a:defRPr sz="1200">
                <a:latin typeface="Calibri"/>
                <a:ea typeface="Calibri"/>
                <a:cs typeface="Calibri"/>
                <a:sym typeface="Calibri"/>
              </a:defRPr>
            </a:pPr>
            <a:endParaRPr/>
          </a:p>
          <a:p>
            <a:pPr>
              <a:defRPr sz="1200">
                <a:latin typeface="Calibri"/>
                <a:ea typeface="Calibri"/>
                <a:cs typeface="Calibri"/>
                <a:sym typeface="Calibri"/>
              </a:defRPr>
            </a:pPr>
            <a:r>
              <a:t>Stel hen de volgende vragen:</a:t>
            </a:r>
          </a:p>
          <a:p>
            <a:pPr>
              <a:defRPr sz="1200">
                <a:latin typeface="Calibri"/>
                <a:ea typeface="Calibri"/>
                <a:cs typeface="Calibri"/>
                <a:sym typeface="Calibri"/>
              </a:defRPr>
            </a:pPr>
            <a:endParaRPr/>
          </a:p>
          <a:p>
            <a:pPr lvl="1" indent="495376">
              <a:defRPr sz="1200">
                <a:latin typeface="Calibri"/>
                <a:ea typeface="Calibri"/>
                <a:cs typeface="Calibri"/>
                <a:sym typeface="Calibri"/>
              </a:defRPr>
            </a:pPr>
            <a:r>
              <a:t>• Denk je dat de mensen die in de haven werken, willen dat hun baas goed voor hen zorgt? </a:t>
            </a:r>
          </a:p>
          <a:p>
            <a:pPr lvl="1" indent="495376">
              <a:defRPr sz="1200">
                <a:latin typeface="Calibri"/>
                <a:ea typeface="Calibri"/>
                <a:cs typeface="Calibri"/>
                <a:sym typeface="Calibri"/>
              </a:defRPr>
            </a:pPr>
            <a:r>
              <a:t>• Geef eens een voorbeeld van wat werknemers in de haven nodig hebben om veilig te kunnen werken. </a:t>
            </a:r>
          </a:p>
          <a:p>
            <a:pPr lvl="1" indent="495376">
              <a:defRPr sz="1200">
                <a:latin typeface="Calibri"/>
                <a:ea typeface="Calibri"/>
                <a:cs typeface="Calibri"/>
                <a:sym typeface="Calibri"/>
              </a:defRPr>
            </a:pPr>
            <a:r>
              <a:t>• Zou jij graag in een bedrijf werken dat de wereld vervuilt? Waarom wel/niet? </a:t>
            </a:r>
          </a:p>
          <a:p>
            <a:pPr lvl="1" indent="495376">
              <a:defRPr sz="1200">
                <a:latin typeface="Calibri"/>
                <a:ea typeface="Calibri"/>
                <a:cs typeface="Calibri"/>
                <a:sym typeface="Calibri"/>
              </a:defRPr>
            </a:pPr>
            <a:r>
              <a:t>• Kan een bedrijf blijven bestaan als het geen winst maakt?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142875" y="768350"/>
            <a:ext cx="6818313" cy="3836988"/>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Bij deze opdracht heb je de keuze uit 2 manieren:</a:t>
            </a:r>
          </a:p>
          <a:p>
            <a:pPr marL="681142" lvl="1" indent="-185766">
              <a:buClr>
                <a:srgbClr val="000000"/>
              </a:buClr>
              <a:buSzPts val="1200"/>
              <a:buFont typeface="Arial"/>
              <a:buChar char="•"/>
              <a:defRPr sz="1200">
                <a:latin typeface="Calibri"/>
                <a:ea typeface="Calibri"/>
                <a:cs typeface="Calibri"/>
                <a:sym typeface="Calibri"/>
              </a:defRPr>
            </a:pPr>
            <a:r>
              <a:t>Op papier: toon deze slide</a:t>
            </a:r>
          </a:p>
          <a:p>
            <a:pPr marL="681142" lvl="1" indent="-185766">
              <a:buClr>
                <a:srgbClr val="000000"/>
              </a:buClr>
              <a:buSzPts val="1200"/>
              <a:buFont typeface="Arial"/>
              <a:buChar char="•"/>
              <a:defRPr sz="1200">
                <a:latin typeface="Calibri"/>
                <a:ea typeface="Calibri"/>
                <a:cs typeface="Calibri"/>
                <a:sym typeface="Calibri"/>
              </a:defRPr>
            </a:pPr>
            <a:r>
              <a:t>Op de tablet: toon de slide met de QR code op.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xfrm>
            <a:off x="142875" y="768350"/>
            <a:ext cx="6818313" cy="3836988"/>
          </a:xfrm>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Werkten je leerlingen op papier? </a:t>
            </a:r>
          </a:p>
          <a:p>
            <a:pPr>
              <a:defRPr sz="1200">
                <a:latin typeface="Calibri"/>
                <a:ea typeface="Calibri"/>
                <a:cs typeface="Calibri"/>
                <a:sym typeface="Calibri"/>
              </a:defRPr>
            </a:pPr>
            <a:r>
              <a:t>Toon hen dan even de verbetersleutel.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xfrm>
            <a:off x="142875" y="768350"/>
            <a:ext cx="6818313" cy="3836988"/>
          </a:xfrm>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Stel je leerlingen de volgende vragen:</a:t>
            </a:r>
          </a:p>
          <a:p>
            <a:pPr>
              <a:defRPr sz="1200">
                <a:latin typeface="Calibri"/>
                <a:ea typeface="Calibri"/>
                <a:cs typeface="Calibri"/>
                <a:sym typeface="Calibri"/>
              </a:defRPr>
            </a:pPr>
            <a:r>
              <a:t>• Waren onze meningen over fabrieken helemaal juist? </a:t>
            </a:r>
          </a:p>
          <a:p>
            <a:pPr>
              <a:defRPr sz="1200">
                <a:latin typeface="Calibri"/>
                <a:ea typeface="Calibri"/>
                <a:cs typeface="Calibri"/>
                <a:sym typeface="Calibri"/>
              </a:defRPr>
            </a:pPr>
            <a:r>
              <a:t>• Wat heb je geleerd over duurzaamheid in de haven? </a:t>
            </a:r>
          </a:p>
          <a:p>
            <a:pPr>
              <a:defRPr sz="1200">
                <a:latin typeface="Calibri"/>
                <a:ea typeface="Calibri"/>
                <a:cs typeface="Calibri"/>
                <a:sym typeface="Calibri"/>
              </a:defRPr>
            </a:pPr>
            <a:r>
              <a:t>• Welke negatieve en welke positieve dingen heb je geleerd over industrie en de haven? </a:t>
            </a:r>
          </a:p>
          <a:p>
            <a:pPr>
              <a:defRPr sz="1200">
                <a:latin typeface="Calibri"/>
                <a:ea typeface="Calibri"/>
                <a:cs typeface="Calibri"/>
                <a:sym typeface="Calibri"/>
              </a:defRPr>
            </a:pPr>
            <a:r>
              <a:t>• Zou je later graag werken in een duurzaam bedrijf? Waarom wel/niet? </a:t>
            </a:r>
          </a:p>
          <a:p>
            <a:pPr>
              <a:defRPr sz="1200">
                <a:latin typeface="Calibri"/>
                <a:ea typeface="Calibri"/>
                <a:cs typeface="Calibri"/>
                <a:sym typeface="Calibri"/>
              </a:defRPr>
            </a:pPr>
            <a:r>
              <a:t>• Zou je later graag meewerken aan het uitdenken van duurzame oplossingen? Waarom wel/niet? </a:t>
            </a:r>
          </a:p>
          <a:p>
            <a:pPr>
              <a:defRPr sz="1200">
                <a:latin typeface="Calibri"/>
                <a:ea typeface="Calibri"/>
                <a:cs typeface="Calibri"/>
                <a:sym typeface="Calibri"/>
              </a:defRPr>
            </a:pPr>
            <a:r>
              <a:t>• Denk je dat er nog veel kan verbeterd worden rond duurzaamheid in de haven? Waarom wel/niet?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42875" y="768350"/>
            <a:ext cx="6818313" cy="3836988"/>
          </a:xfrm>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B: mensen die met hun fiets naar het werk in de haven gaan. ze mogen hun fiets meenemen op de bus. </a:t>
            </a:r>
          </a:p>
          <a:p>
            <a:pPr>
              <a:defRPr sz="1200">
                <a:latin typeface="Calibri"/>
                <a:ea typeface="Calibri"/>
                <a:cs typeface="Calibri"/>
                <a:sym typeface="Calibri"/>
              </a:defRPr>
            </a:pPr>
            <a:endParaRPr/>
          </a:p>
          <a:p>
            <a:pPr>
              <a:defRPr sz="1200" u="sng">
                <a:solidFill>
                  <a:srgbClr val="0000FF"/>
                </a:solidFill>
                <a:uFill>
                  <a:solidFill>
                    <a:srgbClr val="0000FF"/>
                  </a:solidFill>
                </a:uFill>
                <a:latin typeface="Calibri"/>
                <a:ea typeface="Calibri"/>
                <a:cs typeface="Calibri"/>
                <a:sym typeface="Calibri"/>
              </a:defRPr>
            </a:pPr>
            <a:r>
              <a:rPr>
                <a:hlinkClick r:id="rId3"/>
              </a:rPr>
              <a:t>https://youtu.be/tlSMRDBzRro</a:t>
            </a:r>
            <a:r>
              <a:rPr u="none">
                <a:solidFill>
                  <a:srgbClr val="000000"/>
                </a:solidFill>
                <a:uFillTx/>
              </a:rPr>
              <a:t> Dit filmpje kan je gerust tonen als je tijd genoeg hebt!</a:t>
            </a:r>
            <a:endParaRPr>
              <a:solidFill>
                <a:srgbClr val="0563C1"/>
              </a:solidFill>
              <a:uFill>
                <a:solidFill>
                  <a:srgbClr val="0563C1"/>
                </a:solidFill>
              </a:uFill>
            </a:endParaRPr>
          </a:p>
          <a:p>
            <a:pPr>
              <a:defRPr sz="1200">
                <a:latin typeface="Calibri"/>
                <a:ea typeface="Calibri"/>
                <a:cs typeface="Calibri"/>
                <a:sym typeface="Calibri"/>
              </a:defRPr>
            </a:pPr>
            <a:r>
              <a:t>Iedere dag pendelen duizenden werknemers van en naar hun werkplek in de haven. Pendelaars die dagelijks de Schelde en het Kanaaldok over rijden, hebben dankzij de fietsbus een waardig vervoersalternatief. Dankzij deze gratis ‘hop on hop off’ dienst nemen ze tijdens hun woon-werkverkeer de fiets mee op de bus, door de Tijsmans- en Liefkenshoektunnel. De fietsbus rijdt 7 op 7.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142875" y="768350"/>
            <a:ext cx="6818313" cy="3836988"/>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B: auto’s die klaar staan om per schip te vertrekken. </a:t>
            </a:r>
          </a:p>
          <a:p>
            <a:pPr>
              <a:defRPr sz="1200">
                <a:latin typeface="Calibri"/>
                <a:ea typeface="Calibri"/>
                <a:cs typeface="Calibri"/>
                <a:sym typeface="Calibri"/>
              </a:defRPr>
            </a:pPr>
            <a:endParaRPr/>
          </a:p>
          <a:p>
            <a:pPr>
              <a:defRPr sz="1200">
                <a:latin typeface="Calibri"/>
                <a:ea typeface="Calibri"/>
                <a:cs typeface="Calibri"/>
                <a:sym typeface="Calibri"/>
              </a:defRPr>
            </a:pPr>
            <a:r>
              <a:t>Een </a:t>
            </a:r>
            <a:r>
              <a:rPr b="1"/>
              <a:t>roll-on-roll-offschip</a:t>
            </a:r>
            <a:r>
              <a:t>, of kortweg een </a:t>
            </a:r>
            <a:r>
              <a:rPr b="1"/>
              <a:t>roroschip</a:t>
            </a:r>
            <a:r>
              <a:t>, is een scheepstype met één of meer open of met een klep te sluiten horizontale dekken. Hierdoor wordt het mogelijk allerlei rollende lading zoals auto's, busjes, vrachtwagens of specifieke soorten rollende transporten aan en van boord te rijden en te parkeren, in tegenstelling tot laden en lossen door middel van </a:t>
            </a:r>
            <a:r>
              <a:rPr u="sng">
                <a:solidFill>
                  <a:srgbClr val="0000FF"/>
                </a:solidFill>
                <a:uFill>
                  <a:solidFill>
                    <a:srgbClr val="0000FF"/>
                  </a:solidFill>
                </a:uFill>
                <a:hlinkClick r:id="rId3"/>
              </a:rPr>
              <a:t>hijsen</a:t>
            </a:r>
            <a:r>
              <a:t>. Dit is sneller en goedkoper.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42875" y="768350"/>
            <a:ext cx="6818313" cy="3836988"/>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A: ja</a:t>
            </a:r>
          </a:p>
          <a:p>
            <a:pPr>
              <a:defRPr sz="1200">
                <a:latin typeface="Calibri"/>
                <a:ea typeface="Calibri"/>
                <a:cs typeface="Calibri"/>
                <a:sym typeface="Calibri"/>
              </a:defRPr>
            </a:pPr>
            <a:endParaRPr/>
          </a:p>
          <a:p>
            <a:pPr>
              <a:defRPr sz="1200">
                <a:latin typeface="Calibri"/>
                <a:ea typeface="Calibri"/>
                <a:cs typeface="Calibri"/>
                <a:sym typeface="Calibri"/>
              </a:defRPr>
            </a:pPr>
            <a:r>
              <a:t>Dit is het Groot Rietveld in Kallo. Bij de havenuitbreiding werd dit gebied volledig onder meters zand bedolven. Dit gebied werd vervolgens gerust gelaten gedurende vele jaren. Zo kon dit gebied zich ontwikkelen tot het grootste aaneengesloten rietveld van Vlaanderen. Onze mascotte Dexter de scholekster vindt hier net als heel veel andere vogels genoeg plaats om te broeden en aan voedsel te komen.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42875" y="768350"/>
            <a:ext cx="6818313" cy="3836988"/>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Juist antwoord: </a:t>
            </a:r>
          </a:p>
          <a:p>
            <a:pPr>
              <a:defRPr sz="1200">
                <a:latin typeface="Calibri"/>
                <a:ea typeface="Calibri"/>
                <a:cs typeface="Calibri"/>
                <a:sym typeface="Calibri"/>
              </a:defRPr>
            </a:pPr>
            <a:endParaRPr/>
          </a:p>
          <a:p>
            <a:pPr>
              <a:defRPr sz="1200">
                <a:latin typeface="Calibri"/>
                <a:ea typeface="Calibri"/>
                <a:cs typeface="Calibri"/>
                <a:sym typeface="Calibri"/>
              </a:defRPr>
            </a:pPr>
            <a:r>
              <a:t>A: mensen</a:t>
            </a:r>
          </a:p>
          <a:p>
            <a:pPr>
              <a:defRPr sz="1200">
                <a:latin typeface="Calibri"/>
                <a:ea typeface="Calibri"/>
                <a:cs typeface="Calibri"/>
                <a:sym typeface="Calibri"/>
              </a:defRPr>
            </a:pPr>
            <a:endParaRPr/>
          </a:p>
          <a:p>
            <a:pPr>
              <a:defRPr sz="1200">
                <a:latin typeface="Calibri"/>
                <a:ea typeface="Calibri"/>
                <a:cs typeface="Calibri"/>
                <a:sym typeface="Calibri"/>
              </a:defRPr>
            </a:pPr>
            <a:r>
              <a:t>De waterbus is een fantastische manier voor werknemers om snel naar de haven te reizen. Zo voorkomen ze dat ze in de file staan. Op de waterbus mag je je fiets gratis meenemen. Misschien kan je wel met je klas via deze weg de stad bezoeken?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355600" indent="-304800" algn="ctr">
              <a:buClrTx/>
              <a:buSzTx/>
              <a:buFontTx/>
              <a:buNone/>
              <a:defRPr sz="2400"/>
            </a:lvl1pPr>
            <a:lvl2pPr marL="355600" indent="50800" algn="ctr">
              <a:buClrTx/>
              <a:buSzTx/>
              <a:buFontTx/>
              <a:buNone/>
              <a:defRPr sz="2400"/>
            </a:lvl2pPr>
            <a:lvl3pPr marL="355600" indent="50800" algn="ctr">
              <a:buClrTx/>
              <a:buSzTx/>
              <a:buFontTx/>
              <a:buNone/>
              <a:defRPr sz="2400"/>
            </a:lvl3pPr>
            <a:lvl4pPr marL="355600" indent="50800" algn="ctr">
              <a:buClrTx/>
              <a:buSzTx/>
              <a:buFontTx/>
              <a:buNone/>
              <a:defRPr sz="2400"/>
            </a:lvl4pPr>
            <a:lvl5pPr marL="355600" indent="5080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xfrm rot="5400000">
            <a:off x="3920330" y="-1256506"/>
            <a:ext cx="4351340" cy="10515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4" name="Title Text"/>
          <p:cNvSpPr txBox="1">
            <a:spLocks noGrp="1"/>
          </p:cNvSpPr>
          <p:nvPr>
            <p:ph type="title"/>
          </p:nvPr>
        </p:nvSpPr>
        <p:spPr>
          <a:xfrm rot="5400000">
            <a:off x="7133431" y="1956592"/>
            <a:ext cx="5811840" cy="2628902"/>
          </a:xfrm>
          <a:prstGeom prst="rect">
            <a:avLst/>
          </a:prstGeom>
        </p:spPr>
        <p:txBody>
          <a:bodyPr/>
          <a:lstStyle/>
          <a:p>
            <a:r>
              <a:t>Title Text</a:t>
            </a:r>
          </a:p>
        </p:txBody>
      </p:sp>
      <p:sp>
        <p:nvSpPr>
          <p:cNvPr id="105" name="Body Level One…"/>
          <p:cNvSpPr txBox="1">
            <a:spLocks noGrp="1"/>
          </p:cNvSpPr>
          <p:nvPr>
            <p:ph type="body" idx="1"/>
          </p:nvPr>
        </p:nvSpPr>
        <p:spPr>
          <a:xfrm rot="5400000">
            <a:off x="1799431" y="-596107"/>
            <a:ext cx="5811838" cy="77343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36"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7" name="Body Level One…"/>
          <p:cNvSpPr txBox="1">
            <a:spLocks noGrp="1"/>
          </p:cNvSpPr>
          <p:nvPr>
            <p:ph type="body" sz="quarter" idx="1"/>
          </p:nvPr>
        </p:nvSpPr>
        <p:spPr>
          <a:xfrm>
            <a:off x="831850" y="4589462"/>
            <a:ext cx="10515600" cy="1500189"/>
          </a:xfrm>
          <a:prstGeom prst="rect">
            <a:avLst/>
          </a:prstGeom>
        </p:spPr>
        <p:txBody>
          <a:bodyPr/>
          <a:lstStyle>
            <a:lvl1pPr marL="0" indent="228600">
              <a:buClrTx/>
              <a:buSzTx/>
              <a:buFontTx/>
              <a:buNone/>
              <a:defRPr sz="2400">
                <a:solidFill>
                  <a:srgbClr val="888888"/>
                </a:solidFill>
              </a:defRPr>
            </a:lvl1pPr>
            <a:lvl2pPr marL="0" indent="228600">
              <a:buClrTx/>
              <a:buSzTx/>
              <a:buFontTx/>
              <a:buNone/>
              <a:defRPr sz="2400">
                <a:solidFill>
                  <a:srgbClr val="888888"/>
                </a:solidFill>
              </a:defRPr>
            </a:lvl2pPr>
            <a:lvl3pPr marL="0" indent="228600">
              <a:buClrTx/>
              <a:buSzTx/>
              <a:buFontTx/>
              <a:buNone/>
              <a:defRPr sz="2400">
                <a:solidFill>
                  <a:srgbClr val="888888"/>
                </a:solidFill>
              </a:defRPr>
            </a:lvl3pPr>
            <a:lvl4pPr marL="0" indent="228600">
              <a:buClrTx/>
              <a:buSzTx/>
              <a:buFontTx/>
              <a:buNone/>
              <a:defRPr sz="2400">
                <a:solidFill>
                  <a:srgbClr val="888888"/>
                </a:solidFill>
              </a:defRPr>
            </a:lvl4pPr>
            <a:lvl5pPr marL="0" indent="22860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5" name="Title Text"/>
          <p:cNvSpPr txBox="1">
            <a:spLocks noGrp="1"/>
          </p:cNvSpPr>
          <p:nvPr>
            <p:ph type="title"/>
          </p:nvPr>
        </p:nvSpPr>
        <p:spPr>
          <a:prstGeom prst="rect">
            <a:avLst/>
          </a:prstGeom>
        </p:spPr>
        <p:txBody>
          <a:body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 name="Google Shape;45;p91"/>
          <p:cNvSpPr txBox="1">
            <a:spLocks noGrp="1"/>
          </p:cNvSpPr>
          <p:nvPr>
            <p:ph type="body" sz="half" idx="21"/>
          </p:nvPr>
        </p:nvSpPr>
        <p:spPr>
          <a:xfrm>
            <a:off x="6172200" y="1825625"/>
            <a:ext cx="5181600" cy="4351338"/>
          </a:xfrm>
          <a:prstGeom prst="rect">
            <a:avLst/>
          </a:prstGeom>
        </p:spPr>
        <p:txBody>
          <a:bodyPr/>
          <a:lstStyle/>
          <a:p>
            <a:pPr indent="-406400"/>
            <a:endParaRP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64" name="Body Level One…"/>
          <p:cNvSpPr txBox="1">
            <a:spLocks noGrp="1"/>
          </p:cNvSpPr>
          <p:nvPr>
            <p:ph type="body" sz="quarter" idx="1"/>
          </p:nvPr>
        </p:nvSpPr>
        <p:spPr>
          <a:xfrm>
            <a:off x="839787" y="1681163"/>
            <a:ext cx="5157790" cy="823914"/>
          </a:xfrm>
          <a:prstGeom prst="rect">
            <a:avLst/>
          </a:prstGeom>
        </p:spPr>
        <p:txBody>
          <a:bodyPr anchor="b"/>
          <a:lstStyle>
            <a:lvl1pPr marL="0" indent="228600">
              <a:buClrTx/>
              <a:buSzTx/>
              <a:buFontTx/>
              <a:buNone/>
              <a:defRPr sz="2400" b="1"/>
            </a:lvl1pPr>
            <a:lvl2pPr marL="0" indent="228600">
              <a:buClrTx/>
              <a:buSzTx/>
              <a:buFontTx/>
              <a:buNone/>
              <a:defRPr sz="2400" b="1"/>
            </a:lvl2pPr>
            <a:lvl3pPr marL="0" indent="228600">
              <a:buClrTx/>
              <a:buSzTx/>
              <a:buFontTx/>
              <a:buNone/>
              <a:defRPr sz="2400" b="1"/>
            </a:lvl3pPr>
            <a:lvl4pPr marL="0" indent="228600">
              <a:buClrTx/>
              <a:buSzTx/>
              <a:buFontTx/>
              <a:buNone/>
              <a:defRPr sz="2400" b="1"/>
            </a:lvl4pPr>
            <a:lvl5pPr marL="0" indent="2286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5" name="Google Shape;52;p92"/>
          <p:cNvSpPr txBox="1">
            <a:spLocks noGrp="1"/>
          </p:cNvSpPr>
          <p:nvPr>
            <p:ph type="body" sz="half" idx="21"/>
          </p:nvPr>
        </p:nvSpPr>
        <p:spPr>
          <a:xfrm>
            <a:off x="839787" y="2505075"/>
            <a:ext cx="5157788" cy="3684588"/>
          </a:xfrm>
          <a:prstGeom prst="rect">
            <a:avLst/>
          </a:prstGeom>
        </p:spPr>
        <p:txBody>
          <a:bodyPr/>
          <a:lstStyle/>
          <a:p>
            <a:pPr indent="-406400"/>
            <a:endParaRPr/>
          </a:p>
        </p:txBody>
      </p:sp>
      <p:sp>
        <p:nvSpPr>
          <p:cNvPr id="66" name="Google Shape;53;p92"/>
          <p:cNvSpPr txBox="1">
            <a:spLocks noGrp="1"/>
          </p:cNvSpPr>
          <p:nvPr>
            <p:ph type="body" sz="quarter" idx="22"/>
          </p:nvPr>
        </p:nvSpPr>
        <p:spPr>
          <a:xfrm>
            <a:off x="6172200" y="1681163"/>
            <a:ext cx="5183188" cy="823914"/>
          </a:xfrm>
          <a:prstGeom prst="rect">
            <a:avLst/>
          </a:prstGeom>
        </p:spPr>
        <p:txBody>
          <a:bodyPr anchor="b"/>
          <a:lstStyle/>
          <a:p>
            <a:pPr indent="-406400"/>
            <a:endParaRPr/>
          </a:p>
        </p:txBody>
      </p:sp>
      <p:sp>
        <p:nvSpPr>
          <p:cNvPr id="67" name="Google Shape;54;p92"/>
          <p:cNvSpPr txBox="1">
            <a:spLocks noGrp="1"/>
          </p:cNvSpPr>
          <p:nvPr>
            <p:ph type="body" sz="half" idx="23"/>
          </p:nvPr>
        </p:nvSpPr>
        <p:spPr>
          <a:xfrm>
            <a:off x="6172200" y="2505075"/>
            <a:ext cx="5183188" cy="3684588"/>
          </a:xfrm>
          <a:prstGeom prst="rect">
            <a:avLst/>
          </a:prstGeom>
        </p:spPr>
        <p:txBody>
          <a:bodyPr/>
          <a:lstStyle/>
          <a:p>
            <a:pPr indent="-406400"/>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6" name="Body Level One…"/>
          <p:cNvSpPr txBox="1">
            <a:spLocks noGrp="1"/>
          </p:cNvSpPr>
          <p:nvPr>
            <p:ph type="body" sz="half" idx="1"/>
          </p:nvPr>
        </p:nvSpPr>
        <p:spPr>
          <a:xfrm>
            <a:off x="5183187" y="987425"/>
            <a:ext cx="6172202"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Body Level One</a:t>
            </a:r>
          </a:p>
          <a:p>
            <a:pPr lvl="1"/>
            <a:r>
              <a:t>Body Level Two</a:t>
            </a:r>
          </a:p>
          <a:p>
            <a:pPr lvl="2"/>
            <a:r>
              <a:t>Body Level Three</a:t>
            </a:r>
          </a:p>
          <a:p>
            <a:pPr lvl="3"/>
            <a:r>
              <a:t>Body Level Four</a:t>
            </a:r>
          </a:p>
          <a:p>
            <a:pPr lvl="4"/>
            <a:r>
              <a:t>Body Level Five</a:t>
            </a:r>
          </a:p>
        </p:txBody>
      </p:sp>
      <p:sp>
        <p:nvSpPr>
          <p:cNvPr id="77" name="Google Shape;61;p93"/>
          <p:cNvSpPr txBox="1">
            <a:spLocks noGrp="1"/>
          </p:cNvSpPr>
          <p:nvPr>
            <p:ph type="body" sz="quarter" idx="21"/>
          </p:nvPr>
        </p:nvSpPr>
        <p:spPr>
          <a:xfrm>
            <a:off x="839787" y="2057400"/>
            <a:ext cx="3932238" cy="3811588"/>
          </a:xfrm>
          <a:prstGeom prst="rect">
            <a:avLst/>
          </a:prstGeom>
        </p:spPr>
        <p:txBody>
          <a:bodyPr/>
          <a:lstStyle/>
          <a:p>
            <a:pPr indent="-406400"/>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5"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6" name="Google Shape;67;p94"/>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7" name="Body Level One…"/>
          <p:cNvSpPr txBox="1">
            <a:spLocks noGrp="1"/>
          </p:cNvSpPr>
          <p:nvPr>
            <p:ph type="body" sz="quarter" idx="1"/>
          </p:nvPr>
        </p:nvSpPr>
        <p:spPr>
          <a:xfrm>
            <a:off x="839787" y="2057400"/>
            <a:ext cx="3932240" cy="3811588"/>
          </a:xfrm>
          <a:prstGeom prst="rect">
            <a:avLst/>
          </a:prstGeom>
        </p:spPr>
        <p:txBody>
          <a:bodyPr/>
          <a:lstStyle>
            <a:lvl1pPr marL="0" indent="228600">
              <a:buClrTx/>
              <a:buSzTx/>
              <a:buFontTx/>
              <a:buNone/>
              <a:defRPr sz="1600"/>
            </a:lvl1pPr>
            <a:lvl2pPr marL="0" indent="228600">
              <a:buClrTx/>
              <a:buSzTx/>
              <a:buFontTx/>
              <a:buNone/>
              <a:defRPr sz="1600"/>
            </a:lvl2pPr>
            <a:lvl3pPr marL="0" indent="228600">
              <a:buClrTx/>
              <a:buSzTx/>
              <a:buFontTx/>
              <a:buNone/>
              <a:defRPr sz="1600"/>
            </a:lvl3pPr>
            <a:lvl4pPr marL="0" indent="228600">
              <a:buClrTx/>
              <a:buSzTx/>
              <a:buFontTx/>
              <a:buNone/>
              <a:defRPr sz="1600"/>
            </a:lvl4pPr>
            <a:lvl5pPr marL="0" indent="2286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9" y="6414781"/>
            <a:ext cx="258582" cy="248263"/>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457200" marR="0" indent="-3429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https://www.youtube.com/embed/ozmd-med5ng?feature=oembed" TargetMode="External"/><Relationship Id="rId5" Type="http://schemas.openxmlformats.org/officeDocument/2006/relationships/image" Target="../media/image144.jpeg"/><Relationship Id="rId4" Type="http://schemas.openxmlformats.org/officeDocument/2006/relationships/image" Target="../media/image14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XFHbNGbqYJY?feature=oembed" TargetMode="Externa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bit.ly/dexterscholekster"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Owu0x4e0_B8?feature=oembed" TargetMode="Externa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www.youtube.com/embed/_un7WeBXH5I?feature=oembed" TargetMode="External"/><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bit.ly/productietrampoline" TargetMode="External"/><Relationship Id="rId2" Type="http://schemas.openxmlformats.org/officeDocument/2006/relationships/slideLayout" Target="../slideLayouts/slideLayout2.xml"/><Relationship Id="rId1" Type="http://schemas.openxmlformats.org/officeDocument/2006/relationships/video" Target="https://www.youtube.com/embed/ftTpfjvTgSM?feature=oembed" TargetMode="External"/><Relationship Id="rId5" Type="http://schemas.openxmlformats.org/officeDocument/2006/relationships/image" Target="../media/image63.jpeg"/><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2FqXezHpikM?feature=oembed" TargetMode="External"/><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8aY1d13vBrY?feature=oembed" TargetMode="External"/><Relationship Id="rId5" Type="http://schemas.openxmlformats.org/officeDocument/2006/relationships/image" Target="../media/image83.jpe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resentatie1.jpg" descr="Presentatie1.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16" name="Google Shape;90;p1"/>
          <p:cNvSpPr txBox="1"/>
          <p:nvPr/>
        </p:nvSpPr>
        <p:spPr>
          <a:xfrm>
            <a:off x="8475465" y="4483110"/>
            <a:ext cx="2403177" cy="325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800">
                <a:solidFill>
                  <a:srgbClr val="3C888F"/>
                </a:solidFill>
                <a:latin typeface="VAG Rundschrift D Light"/>
                <a:ea typeface="VAG Rundschrift D Light"/>
                <a:cs typeface="VAG Rundschrift D Light"/>
                <a:sym typeface="VAG Rundschrift D Light"/>
              </a:defRPr>
            </a:lvl1pPr>
          </a:lstStyle>
          <a:p>
            <a:r>
              <a:t>versie 2021</a:t>
            </a:r>
          </a:p>
        </p:txBody>
      </p:sp>
      <p:pic>
        <p:nvPicPr>
          <p:cNvPr id="117" name="Image" descr="Image"/>
          <p:cNvPicPr>
            <a:picLocks noChangeAspect="1"/>
          </p:cNvPicPr>
          <p:nvPr/>
        </p:nvPicPr>
        <p:blipFill>
          <a:blip r:embed="rId3">
            <a:extLst/>
          </a:blip>
          <a:stretch>
            <a:fillRect/>
          </a:stretch>
        </p:blipFill>
        <p:spPr>
          <a:xfrm>
            <a:off x="1001470" y="427846"/>
            <a:ext cx="973320" cy="1440003"/>
          </a:xfrm>
          <a:prstGeom prst="rect">
            <a:avLst/>
          </a:prstGeom>
          <a:ln w="12700">
            <a:miter lim="400000"/>
          </a:ln>
        </p:spPr>
      </p:pic>
      <p:pic>
        <p:nvPicPr>
          <p:cNvPr id="118" name="Image" descr="Image"/>
          <p:cNvPicPr>
            <a:picLocks noChangeAspect="1"/>
          </p:cNvPicPr>
          <p:nvPr/>
        </p:nvPicPr>
        <p:blipFill>
          <a:blip r:embed="rId4">
            <a:extLst/>
          </a:blip>
          <a:stretch>
            <a:fillRect/>
          </a:stretch>
        </p:blipFill>
        <p:spPr>
          <a:xfrm>
            <a:off x="10087279" y="5857984"/>
            <a:ext cx="1872641" cy="839138"/>
          </a:xfrm>
          <a:prstGeom prst="rect">
            <a:avLst/>
          </a:prstGeom>
          <a:ln w="12700">
            <a:miter lim="400000"/>
          </a:ln>
        </p:spPr>
      </p:pic>
      <p:sp>
        <p:nvSpPr>
          <p:cNvPr id="119" name="Line"/>
          <p:cNvSpPr/>
          <p:nvPr/>
        </p:nvSpPr>
        <p:spPr>
          <a:xfrm flipV="1">
            <a:off x="-12871" y="5729165"/>
            <a:ext cx="12217741" cy="459225"/>
          </a:xfrm>
          <a:prstGeom prst="line">
            <a:avLst/>
          </a:prstGeom>
          <a:ln>
            <a:solidFill>
              <a:srgbClr val="666666"/>
            </a:solidFill>
          </a:ln>
        </p:spPr>
        <p:txBody>
          <a:bodyPr lIns="45718" tIns="45718" rIns="45718" bIns="45718"/>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oogle Shape;158;p10"/>
          <p:cNvSpPr txBox="1"/>
          <p:nvPr/>
        </p:nvSpPr>
        <p:spPr>
          <a:xfrm>
            <a:off x="6022942" y="3244332"/>
            <a:ext cx="146118" cy="333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800">
                <a:latin typeface="Calibri"/>
                <a:ea typeface="Calibri"/>
                <a:cs typeface="Calibri"/>
                <a:sym typeface="Calibri"/>
              </a:defRPr>
            </a:lvl1pPr>
          </a:lstStyle>
          <a:p>
            <a:r>
              <a:t> </a:t>
            </a:r>
          </a:p>
        </p:txBody>
      </p:sp>
      <p:pic>
        <p:nvPicPr>
          <p:cNvPr id="143" name="Bijlage 1.1 presentatie.jpg" descr="Bijlage 1.1 presentatie.jpg"/>
          <p:cNvPicPr>
            <a:picLocks noChangeAspect="1"/>
          </p:cNvPicPr>
          <p:nvPr/>
        </p:nvPicPr>
        <p:blipFill>
          <a:blip r:embed="rId3">
            <a:extLst/>
          </a:blip>
          <a:srcRect t="2" b="2"/>
          <a:stretch>
            <a:fillRect/>
          </a:stretch>
        </p:blipFill>
        <p:spPr>
          <a:xfrm>
            <a:off x="-2" y="1873"/>
            <a:ext cx="12192002" cy="6854254"/>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resentatie81.jpg" descr="Presentatie81.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resentatie82.jpg" descr="Presentatie82.jpg"/>
          <p:cNvPicPr>
            <a:picLocks noChangeAspect="1"/>
          </p:cNvPicPr>
          <p:nvPr/>
        </p:nvPicPr>
        <p:blipFill>
          <a:blip r:embed="rId2">
            <a:extLst/>
          </a:blip>
          <a:srcRect r="51743"/>
          <a:stretch>
            <a:fillRect/>
          </a:stretch>
        </p:blipFill>
        <p:spPr>
          <a:xfrm>
            <a:off x="-1" y="0"/>
            <a:ext cx="5883376" cy="68580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Presentatie82.jpg" descr="Presentatie8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resentatie83.jpg" descr="Presentatie83.jpg"/>
          <p:cNvPicPr>
            <a:picLocks noChangeAspect="1"/>
          </p:cNvPicPr>
          <p:nvPr/>
        </p:nvPicPr>
        <p:blipFill>
          <a:blip r:embed="rId2">
            <a:extLst/>
          </a:blip>
          <a:srcRect r="52103"/>
          <a:stretch>
            <a:fillRect/>
          </a:stretch>
        </p:blipFill>
        <p:spPr>
          <a:xfrm>
            <a:off x="-2" y="0"/>
            <a:ext cx="5839523" cy="6858000"/>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Presentatie83.jpg" descr="Presentatie83.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Presentatie84.jpg" descr="Presentatie84.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Presentatie85.jpg" descr="Presentatie85.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Presentatie86.jpg" descr="Presentatie86.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Presentatie87.jpg" descr="Presentatie87.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resentatie88.jpg" descr="Presentatie88.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Bijlage 1.1 presentatie2.jpg" descr="Bijlage 1.1 presentatie2.jpg"/>
          <p:cNvPicPr>
            <a:picLocks noChangeAspect="1"/>
          </p:cNvPicPr>
          <p:nvPr/>
        </p:nvPicPr>
        <p:blipFill>
          <a:blip r:embed="rId3">
            <a:extLst/>
          </a:blip>
          <a:srcRect t="2" b="2"/>
          <a:stretch>
            <a:fillRect/>
          </a:stretch>
        </p:blipFill>
        <p:spPr>
          <a:xfrm>
            <a:off x="-2" y="1873"/>
            <a:ext cx="12192002" cy="6854254"/>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Presentatie89.jpg" descr="Presentatie89.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Presentatie90.jpg" descr="Presentatie9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Presentatie91.jpg" descr="Presentatie91.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Presentatie92.jpg" descr="Presentatie9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resentatie93.jpg" descr="Presentatie93.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Presentatie94.jpg" descr="Presentatie94.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Presentatie95.jpg" descr="Presentatie95.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Presentatie96.jpg" descr="Presentatie96.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resentatie97.jpg" descr="Presentatie97.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resentatie98.jpg" descr="Presentatie98.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Bijlage 1.1 presentatie3.jpg" descr="Bijlage 1.1 presentatie3.jpg"/>
          <p:cNvPicPr>
            <a:picLocks noChangeAspect="1"/>
          </p:cNvPicPr>
          <p:nvPr/>
        </p:nvPicPr>
        <p:blipFill>
          <a:blip r:embed="rId3">
            <a:extLst/>
          </a:blip>
          <a:srcRect t="2" b="2"/>
          <a:stretch>
            <a:fillRect/>
          </a:stretch>
        </p:blipFill>
        <p:spPr>
          <a:xfrm>
            <a:off x="-2" y="1873"/>
            <a:ext cx="12192002" cy="6854254"/>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resentatie99.jpg" descr="Presentatie99.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Presentatie100.jpg" descr="Presentatie100.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Presentatie101.jpg" descr="Presentatie101.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resentatie102.jpg" descr="Presentatie102.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Presentatie103.jpg" descr="Presentatie103.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Presentatie104.jpg" descr="Presentatie104.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Presentatie105.jpg" descr="Presentatie105.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Presentatie106.jpg" descr="Presentatie106.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resentatie107.jpg" descr="Presentatie107.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resentatie108.jpg" descr="Presentatie108.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Bijlage 1.1 presentatie4.jpg" descr="Bijlage 1.1 presentatie4.jpg"/>
          <p:cNvPicPr>
            <a:picLocks noChangeAspect="1"/>
          </p:cNvPicPr>
          <p:nvPr/>
        </p:nvPicPr>
        <p:blipFill>
          <a:blip r:embed="rId3">
            <a:extLst/>
          </a:blip>
          <a:srcRect t="2" b="2"/>
          <a:stretch>
            <a:fillRect/>
          </a:stretch>
        </p:blipFill>
        <p:spPr>
          <a:xfrm>
            <a:off x="-2" y="1873"/>
            <a:ext cx="12192002" cy="6854254"/>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 name="Presentatie109.jpg" descr="Presentatie109.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Presentatie110.jpg" descr="Presentatie110.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Presentatie111.jpg" descr="Presentatie111.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Presentatie112.jpg" descr="Presentatie112.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Presentatie113.jpg" descr="Presentatie113.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Presentatie114.jpg" descr="Presentatie114.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Presentatie115.jpg" descr="Presentatie115.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Presentatie116.jpg" descr="Presentatie116.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Presentatie117.jpg" descr="Presentatie117.jpg"/>
          <p:cNvPicPr>
            <a:picLocks noChangeAspect="1"/>
          </p:cNvPicPr>
          <p:nvPr/>
        </p:nvPicPr>
        <p:blipFill>
          <a:blip r:embed="rId4">
            <a:extLst/>
          </a:blip>
          <a:stretch>
            <a:fillRect/>
          </a:stretch>
        </p:blipFill>
        <p:spPr>
          <a:xfrm>
            <a:off x="0" y="0"/>
            <a:ext cx="12192000" cy="6858000"/>
          </a:xfrm>
          <a:prstGeom prst="rect">
            <a:avLst/>
          </a:prstGeom>
          <a:ln w="12700">
            <a:miter lim="400000"/>
          </a:ln>
        </p:spPr>
      </p:pic>
      <p:pic>
        <p:nvPicPr>
          <p:cNvPr id="505" name="Wat is duurzaam? | Huh?! | Het Klokhuis onderneemt" descr="Wat is duurzaam? | Huh?! | Het Klokhuis onderneemt"/>
          <p:cNvPicPr>
            <a:picLocks/>
          </p:cNvPicPr>
          <p:nvPr>
            <a:videoFile r:link="rId1"/>
          </p:nvPr>
        </p:nvPicPr>
        <p:blipFill>
          <a:blip r:embed="rId5">
            <a:extLst/>
          </a:blip>
          <a:stretch>
            <a:fillRect/>
          </a:stretch>
        </p:blipFill>
        <p:spPr>
          <a:xfrm>
            <a:off x="4727862" y="577338"/>
            <a:ext cx="6903310" cy="388311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05"/>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50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05"/>
                </p:tgtEl>
              </p:cMediaNode>
            </p:video>
            <p:seq concurrent="1" prevAc="none" nextAc="seek">
              <p:cTn id="12" restart="whenNotActive" fill="hold" evtFilter="cancelBubble" nodeType="interactiveSeq">
                <p:stCondLst>
                  <p:cond evt="onClick" delay="0">
                    <p:tgtEl>
                      <p:spTgt spid="50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05"/>
                                        </p:tgtEl>
                                      </p:cBhvr>
                                    </p:cmd>
                                  </p:childTnLst>
                                </p:cTn>
                              </p:par>
                            </p:childTnLst>
                          </p:cTn>
                        </p:par>
                      </p:childTnLst>
                    </p:cTn>
                  </p:par>
                </p:childTnLst>
              </p:cTn>
              <p:nextCondLst>
                <p:cond evt="onClick" delay="0">
                  <p:tgtEl>
                    <p:spTgt spid="505"/>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Presentatie118.jpg" descr="Presentatie118.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Bijlage 1.1 presentatie5.jpg" descr="Bijlage 1.1 presentatie5.jpg"/>
          <p:cNvPicPr>
            <a:picLocks noChangeAspect="1"/>
          </p:cNvPicPr>
          <p:nvPr/>
        </p:nvPicPr>
        <p:blipFill>
          <a:blip r:embed="rId3">
            <a:extLst/>
          </a:blip>
          <a:srcRect t="2" b="2"/>
          <a:stretch>
            <a:fillRect/>
          </a:stretch>
        </p:blipFill>
        <p:spPr>
          <a:xfrm>
            <a:off x="0" y="1873"/>
            <a:ext cx="12192001" cy="6854254"/>
          </a:xfrm>
          <a:prstGeom prst="rect">
            <a:avLst/>
          </a:prstGeom>
          <a:ln w="12700">
            <a:miter lim="400000"/>
          </a:ln>
        </p:spPr>
      </p:pic>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Presentatie119.jpg" descr="Presentatie119.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Presentatie120.jpg" descr="Presentatie12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resentatie121.jpg" descr="Presentatie121.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Presentatie122.jpg" descr="Presentatie12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Presentatie123.jpg" descr="Presentatie123.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Bijlage 1.1 presentatie6.jpg" descr="Bijlage 1.1 presentatie6.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Bijlage 1.1 presentatie7.jpg" descr="Bijlage 1.1 presentatie7.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Bijlage 1.1 presentatie8.jpg" descr="Bijlage 1.1 presentatie8.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Bijlage 1.1 presentatie9.jpg" descr="Bijlage 1.1 presentatie9.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Bijlage 1.1 presentatie10.jpg" descr="Bijlage 1.1 presentatie10.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resentatie2.jpg" descr="Presentatie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Bijlage 1.1 presentatie11.jpg" descr="Bijlage 1.1 presentatie11.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Bijlage 1.1 presentatie12.jpg" descr="Bijlage 1.1 presentatie12.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Bijlage 1.1 presentatie13.jpg" descr="Bijlage 1.1 presentatie13.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Bijlage 1.1 presentatie14.jpg" descr="Bijlage 1.1 presentatie14.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Bijlage 1.1 presentatie15.jpg" descr="Bijlage 1.1 presentatie15.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Bijlage 1.1 presentatie16.jpg" descr="Bijlage 1.1 presentatie16.jpg"/>
          <p:cNvPicPr>
            <a:picLocks noChangeAspect="1"/>
          </p:cNvPicPr>
          <p:nvPr/>
        </p:nvPicPr>
        <p:blipFill>
          <a:blip r:embed="rId3">
            <a:extLst/>
          </a:blip>
          <a:srcRect t="2" b="2"/>
          <a:stretch>
            <a:fillRect/>
          </a:stretch>
        </p:blipFill>
        <p:spPr>
          <a:xfrm>
            <a:off x="0" y="1873"/>
            <a:ext cx="12192000" cy="685425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resentatie9.jpg" descr="Presentatie9.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resentatie10.jpg" descr="Presentatie10.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resentatie11.jpg" descr="Presentatie11.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resentatie12.jpg" descr="Presentatie1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resentatie3.jpg" descr="Presentatie3.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resentatie13.jpg" descr="Presentatie13.jpg"/>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218" name="Lespakket lager onderwijs: les 2: De banaan" descr="Lespakket lager onderwijs: les 2: De banaan"/>
          <p:cNvPicPr>
            <a:picLocks/>
          </p:cNvPicPr>
          <p:nvPr>
            <a:videoFile r:link="rId1"/>
          </p:nvPr>
        </p:nvPicPr>
        <p:blipFill>
          <a:blip r:embed="rId4">
            <a:extLst/>
          </a:blip>
          <a:stretch>
            <a:fillRect/>
          </a:stretch>
        </p:blipFill>
        <p:spPr>
          <a:xfrm>
            <a:off x="2452755" y="631474"/>
            <a:ext cx="7286489" cy="409865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8"/>
                </p:tgtEl>
              </p:cMediaNode>
            </p:video>
            <p:seq concurrent="1" prevAc="none" nextAc="seek">
              <p:cTn id="12" restart="whenNotActive" fill="hold" evtFilter="cancelBubble" nodeType="interactiveSeq">
                <p:stCondLst>
                  <p:cond evt="onClick" delay="0">
                    <p:tgtEl>
                      <p:spTgt spid="21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8"/>
                                        </p:tgtEl>
                                      </p:cBhvr>
                                    </p:cmd>
                                  </p:childTnLst>
                                </p:cTn>
                              </p:par>
                            </p:childTnLst>
                          </p:cTn>
                        </p:par>
                      </p:childTnLst>
                    </p:cTn>
                  </p:par>
                </p:childTnLst>
              </p:cTn>
              <p:nextCondLst>
                <p:cond evt="onClick" delay="0">
                  <p:tgtEl>
                    <p:spTgt spid="21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resentatie14.jpg" descr="Presentatie14.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resentatie15.jpg" descr="Presentatie15.jpg"/>
          <p:cNvPicPr>
            <a:picLocks noChangeAspect="1"/>
          </p:cNvPicPr>
          <p:nvPr/>
        </p:nvPicPr>
        <p:blipFill>
          <a:blip r:embed="rId2">
            <a:extLst/>
          </a:blip>
          <a:stretch>
            <a:fillRect/>
          </a:stretch>
        </p:blipFill>
        <p:spPr>
          <a:xfrm>
            <a:off x="0" y="12700"/>
            <a:ext cx="12192000" cy="6858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resentatie16.jpg" descr="Presentatie16.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resentatie17.jpg" descr="Presentatie17.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resentatie18.jpg" descr="Presentatie18.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resentatie19.jpg" descr="Presentatie19.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resentatie20.jpg" descr="Presentatie2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resentatie21.jpg" descr="Presentatie21.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resentatie22.jpg" descr="Presentatie2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resentatie4a.jpg" descr="Presentatie4a.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26" name="Rectangle">
            <a:hlinkClick r:id="rId3"/>
          </p:cNvPr>
          <p:cNvSpPr/>
          <p:nvPr/>
        </p:nvSpPr>
        <p:spPr>
          <a:xfrm>
            <a:off x="3877862" y="4258862"/>
            <a:ext cx="3003628" cy="365551"/>
          </a:xfrm>
          <a:prstGeom prst="rect">
            <a:avLst/>
          </a:prstGeom>
          <a:ln w="12700">
            <a:miter lim="400000"/>
          </a:ln>
        </p:spPr>
        <p:txBody>
          <a:bodyPr lIns="0" tIns="0" rIns="0" bIns="0"/>
          <a:lstStyle/>
          <a:p>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resentatie23.jpg" descr="Presentatie23.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resentatie24.jpg" descr="Presentatie24.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resentatie26.jpg" descr="Presentatie26.jpg"/>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243" name="Lespakket Lager onderwijs: les 2: oogsten van graan" descr="Lespakket Lager onderwijs: les 2: oogsten van graan"/>
          <p:cNvPicPr>
            <a:picLocks/>
          </p:cNvPicPr>
          <p:nvPr>
            <a:videoFile r:link="rId1"/>
          </p:nvPr>
        </p:nvPicPr>
        <p:blipFill>
          <a:blip r:embed="rId4">
            <a:extLst/>
          </a:blip>
          <a:stretch>
            <a:fillRect/>
          </a:stretch>
        </p:blipFill>
        <p:spPr>
          <a:xfrm>
            <a:off x="2137377" y="441808"/>
            <a:ext cx="7917247" cy="445345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43"/>
                </p:tgtEl>
              </p:cMediaNode>
            </p:video>
            <p:seq concurrent="1" prevAc="none" nextAc="seek">
              <p:cTn id="12" restart="whenNotActive" fill="hold" evtFilter="cancelBubble" nodeType="interactiveSeq">
                <p:stCondLst>
                  <p:cond evt="onClick" delay="0">
                    <p:tgtEl>
                      <p:spTgt spid="24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43"/>
                                        </p:tgtEl>
                                      </p:cBhvr>
                                    </p:cmd>
                                  </p:childTnLst>
                                </p:cTn>
                              </p:par>
                            </p:childTnLst>
                          </p:cTn>
                        </p:par>
                      </p:childTnLst>
                    </p:cTn>
                  </p:par>
                </p:childTnLst>
              </p:cTn>
              <p:nextCondLst>
                <p:cond evt="onClick" delay="0">
                  <p:tgtEl>
                    <p:spTgt spid="24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resentatie25.jpg" descr="Presentatie25.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resentatie27.jpg" descr="Presentatie27.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resentatie29.jpg" descr="Presentatie29.jpg"/>
          <p:cNvPicPr>
            <a:picLocks noChangeAspect="1"/>
          </p:cNvPicPr>
          <p:nvPr/>
        </p:nvPicPr>
        <p:blipFill>
          <a:blip r:embed="rId2">
            <a:extLst/>
          </a:blip>
          <a:stretch>
            <a:fillRect/>
          </a:stretch>
        </p:blipFill>
        <p:spPr>
          <a:xfrm>
            <a:off x="-2" y="-2"/>
            <a:ext cx="12192002" cy="6858002"/>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Presentatie31.jpg" descr="Presentatie31.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resentatie32.jpg" descr="Presentatie3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resentatie33.jpg" descr="Presentatie33.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resentatie34.jpg" descr="Presentatie34.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resentatie4.jpg" descr="Presentatie4.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resentatie35.jpg" descr="Presentatie35.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resentatie36.jpg" descr="Presentatie36.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resentatie37.jpg" descr="Presentatie37.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resentatie38.jpg" descr="Presentatie38.jpg"/>
          <p:cNvPicPr>
            <a:picLocks noChangeAspect="1"/>
          </p:cNvPicPr>
          <p:nvPr/>
        </p:nvPicPr>
        <p:blipFill>
          <a:blip r:embed="rId3">
            <a:extLst/>
          </a:blip>
          <a:srcRect t="78550" b="4470"/>
          <a:stretch>
            <a:fillRect/>
          </a:stretch>
        </p:blipFill>
        <p:spPr>
          <a:xfrm>
            <a:off x="0" y="5647899"/>
            <a:ext cx="12192000" cy="1164414"/>
          </a:xfrm>
          <a:prstGeom prst="rect">
            <a:avLst/>
          </a:prstGeom>
          <a:ln w="12700">
            <a:miter lim="400000"/>
          </a:ln>
        </p:spPr>
      </p:pic>
      <p:pic>
        <p:nvPicPr>
          <p:cNvPr id="266" name="Presentatie38.jpg" descr="Presentatie38.jpg"/>
          <p:cNvPicPr>
            <a:picLocks noChangeAspect="1"/>
          </p:cNvPicPr>
          <p:nvPr/>
        </p:nvPicPr>
        <p:blipFill>
          <a:blip r:embed="rId3">
            <a:extLst/>
          </a:blip>
          <a:srcRect t="51090" b="28297"/>
          <a:stretch>
            <a:fillRect/>
          </a:stretch>
        </p:blipFill>
        <p:spPr>
          <a:xfrm>
            <a:off x="0" y="4080257"/>
            <a:ext cx="12192000" cy="1413538"/>
          </a:xfrm>
          <a:prstGeom prst="rect">
            <a:avLst/>
          </a:prstGeom>
          <a:ln w="12700">
            <a:miter lim="400000"/>
          </a:ln>
        </p:spPr>
      </p:pic>
      <p:pic>
        <p:nvPicPr>
          <p:cNvPr id="267" name="Presentatie38.jpg" descr="Presentatie38.jpg"/>
          <p:cNvPicPr>
            <a:picLocks noChangeAspect="1"/>
          </p:cNvPicPr>
          <p:nvPr/>
        </p:nvPicPr>
        <p:blipFill>
          <a:blip r:embed="rId3">
            <a:extLst/>
          </a:blip>
          <a:srcRect b="42378"/>
          <a:stretch>
            <a:fillRect/>
          </a:stretch>
        </p:blipFill>
        <p:spPr>
          <a:xfrm>
            <a:off x="0" y="0"/>
            <a:ext cx="12192000" cy="3951666"/>
          </a:xfrm>
          <a:prstGeom prst="rect">
            <a:avLst/>
          </a:prstGeom>
          <a:ln w="12700">
            <a:miter lim="400000"/>
          </a:ln>
        </p:spPr>
      </p:pic>
      <p:pic>
        <p:nvPicPr>
          <p:cNvPr id="268" name="Lespakket Lager onderwijs: les 2: staalfabriek" descr="Lespakket Lager onderwijs: les 2: staalfabriek"/>
          <p:cNvPicPr>
            <a:picLocks/>
          </p:cNvPicPr>
          <p:nvPr>
            <a:videoFile r:link="rId1"/>
          </p:nvPr>
        </p:nvPicPr>
        <p:blipFill>
          <a:blip r:embed="rId4">
            <a:extLst/>
          </a:blip>
          <a:stretch>
            <a:fillRect/>
          </a:stretch>
        </p:blipFill>
        <p:spPr>
          <a:xfrm>
            <a:off x="3599843" y="1477055"/>
            <a:ext cx="4992313" cy="2808179"/>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68"/>
                </p:tgtEl>
              </p:cMediaNode>
            </p:video>
            <p:seq concurrent="1" prevAc="none" nextAc="seek">
              <p:cTn id="12" restart="whenNotActive" fill="hold" evtFilter="cancelBubble" nodeType="interactiveSeq">
                <p:stCondLst>
                  <p:cond evt="onClick" delay="0">
                    <p:tgtEl>
                      <p:spTgt spid="26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68"/>
                                        </p:tgtEl>
                                      </p:cBhvr>
                                    </p:cmd>
                                  </p:childTnLst>
                                </p:cTn>
                              </p:par>
                            </p:childTnLst>
                          </p:cTn>
                        </p:par>
                      </p:childTnLst>
                    </p:cTn>
                  </p:par>
                </p:childTnLst>
              </p:cTn>
              <p:nextCondLst>
                <p:cond evt="onClick" delay="0">
                  <p:tgtEl>
                    <p:spTgt spid="268"/>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Presentatie39.jpg" descr="Presentatie39.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resentatie40.jpg" descr="Presentatie4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Sh10 - MG2_verwerkingsspel.png" descr="Sh10 - MG2_verwerkingsspel.png"/>
          <p:cNvPicPr>
            <a:picLocks noChangeAspect="1"/>
          </p:cNvPicPr>
          <p:nvPr/>
        </p:nvPicPr>
        <p:blipFill>
          <a:blip r:embed="rId2">
            <a:extLst/>
          </a:blip>
          <a:stretch>
            <a:fillRect/>
          </a:stretch>
        </p:blipFill>
        <p:spPr>
          <a:xfrm>
            <a:off x="2517500" y="754789"/>
            <a:ext cx="7157000" cy="5369007"/>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Presentatie56a.jpg" descr="Presentatie56a.jpg">
            <a:hlinkClick r:id="rId3"/>
          </p:cNvPr>
          <p:cNvPicPr>
            <a:picLocks noChangeAspect="1"/>
          </p:cNvPicPr>
          <p:nvPr/>
        </p:nvPicPr>
        <p:blipFill>
          <a:blip r:embed="rId4">
            <a:extLst/>
          </a:blip>
          <a:stretch>
            <a:fillRect/>
          </a:stretch>
        </p:blipFill>
        <p:spPr>
          <a:xfrm>
            <a:off x="0" y="0"/>
            <a:ext cx="12192000" cy="6858000"/>
          </a:xfrm>
          <a:prstGeom prst="rect">
            <a:avLst/>
          </a:prstGeom>
          <a:ln w="12700">
            <a:miter lim="400000"/>
          </a:ln>
        </p:spPr>
      </p:pic>
      <p:pic>
        <p:nvPicPr>
          <p:cNvPr id="277" name="van haven tot feest trampoline productie" descr="van haven tot feest trampoline productie"/>
          <p:cNvPicPr>
            <a:picLocks/>
          </p:cNvPicPr>
          <p:nvPr>
            <a:videoFile r:link="rId1"/>
          </p:nvPr>
        </p:nvPicPr>
        <p:blipFill>
          <a:blip r:embed="rId5">
            <a:extLst/>
          </a:blip>
          <a:stretch>
            <a:fillRect/>
          </a:stretch>
        </p:blipFill>
        <p:spPr>
          <a:xfrm>
            <a:off x="2245248" y="581679"/>
            <a:ext cx="7701504" cy="433209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7"/>
                </p:tgtEl>
              </p:cMediaNode>
            </p:video>
            <p:seq concurrent="1" prevAc="none" nextAc="seek">
              <p:cTn id="8" restart="whenNotActive" fill="hold" evtFilter="cancelBubble" nodeType="interactiveSeq">
                <p:stCondLst>
                  <p:cond evt="onClick" delay="0">
                    <p:tgtEl>
                      <p:spTgt spid="2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7"/>
                                        </p:tgtEl>
                                      </p:cBhvr>
                                    </p:cmd>
                                  </p:childTnLst>
                                </p:cTn>
                              </p:par>
                            </p:childTnLst>
                          </p:cTn>
                        </p:par>
                      </p:childTnLst>
                    </p:cTn>
                  </p:par>
                </p:childTnLst>
              </p:cTn>
              <p:nextCondLst>
                <p:cond evt="onClick" delay="0">
                  <p:tgtEl>
                    <p:spTgt spid="277"/>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resentatie42.jpg" descr="Presentatie4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resentatie43.jpg" descr="Presentatie43.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resentatie5.jpg" descr="Presentatie5.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resentatie44.jpg" descr="Presentatie44.jpg"/>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284" name="Ontstaan van aardolie   Van plankton naar aardolie" descr="Ontstaan van aardolie   Van plankton naar aardolie"/>
          <p:cNvPicPr>
            <a:picLocks/>
          </p:cNvPicPr>
          <p:nvPr>
            <a:videoFile r:link="rId1"/>
          </p:nvPr>
        </p:nvPicPr>
        <p:blipFill>
          <a:blip r:embed="rId4">
            <a:extLst/>
          </a:blip>
          <a:stretch>
            <a:fillRect/>
          </a:stretch>
        </p:blipFill>
        <p:spPr>
          <a:xfrm>
            <a:off x="4096475" y="1490780"/>
            <a:ext cx="3999048" cy="2999286"/>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8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84"/>
                </p:tgtEl>
              </p:cMediaNode>
            </p:video>
            <p:seq concurrent="1" prevAc="none" nextAc="seek">
              <p:cTn id="12" restart="whenNotActive" fill="hold" evtFilter="cancelBubble" nodeType="interactiveSeq">
                <p:stCondLst>
                  <p:cond evt="onClick" delay="0">
                    <p:tgtEl>
                      <p:spTgt spid="2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84"/>
                                        </p:tgtEl>
                                      </p:cBhvr>
                                    </p:cmd>
                                  </p:childTnLst>
                                </p:cTn>
                              </p:par>
                            </p:childTnLst>
                          </p:cTn>
                        </p:par>
                      </p:childTnLst>
                    </p:cTn>
                  </p:par>
                </p:childTnLst>
              </p:cTn>
              <p:nextCondLst>
                <p:cond evt="onClick" delay="0">
                  <p:tgtEl>
                    <p:spTgt spid="28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Presentatie45.jpg" descr="Presentatie45.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resentatie46.jpg" descr="Presentatie46.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resentatie47.jpg" descr="Presentatie47.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resentatie48.jpg" descr="Presentatie48.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resentatie49.jpg" descr="Presentatie49.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Presentatie50.jpg" descr="Presentatie5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resentatie51.jpg" descr="Presentatie51.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Presentatie52.jpg" descr="Presentatie5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resentatie53.jpg" descr="Presentatie53.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resentatie6.jpg" descr="Presentatie6.jpg"/>
          <p:cNvPicPr>
            <a:picLocks noChangeAspect="1"/>
          </p:cNvPicPr>
          <p:nvPr/>
        </p:nvPicPr>
        <p:blipFill>
          <a:blip r:embed="rId3">
            <a:extLst/>
          </a:blip>
          <a:stretch>
            <a:fillRect/>
          </a:stretch>
        </p:blipFill>
        <p:spPr>
          <a:xfrm>
            <a:off x="-2" y="-2"/>
            <a:ext cx="12192002" cy="6858002"/>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resentatie54.jpg" descr="Presentatie54.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resentatie55.jpg" descr="Presentatie55.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resentatie56.jpg" descr="Presentatie56.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Presentatie57.jpg" descr="Presentatie57.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resentatie58.jpg" descr="Presentatie58.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Presentatie59.jpg" descr="Presentatie59.jpg"/>
          <p:cNvPicPr>
            <a:picLocks noChangeAspect="1"/>
          </p:cNvPicPr>
          <p:nvPr/>
        </p:nvPicPr>
        <p:blipFill>
          <a:blip r:embed="rId4">
            <a:extLst/>
          </a:blip>
          <a:stretch>
            <a:fillRect/>
          </a:stretch>
        </p:blipFill>
        <p:spPr>
          <a:xfrm>
            <a:off x="0" y="0"/>
            <a:ext cx="12192000" cy="6858000"/>
          </a:xfrm>
          <a:prstGeom prst="rect">
            <a:avLst/>
          </a:prstGeom>
          <a:ln w="12700">
            <a:miter lim="400000"/>
          </a:ln>
        </p:spPr>
      </p:pic>
      <p:pic>
        <p:nvPicPr>
          <p:cNvPr id="321" name="Ontdek de haven van Antwerpen (lager onderwijs - NL)" descr="Ontdek de haven van Antwerpen (lager onderwijs - NL)"/>
          <p:cNvPicPr>
            <a:picLocks/>
          </p:cNvPicPr>
          <p:nvPr>
            <a:videoFile r:link="rId1"/>
          </p:nvPr>
        </p:nvPicPr>
        <p:blipFill>
          <a:blip r:embed="rId5">
            <a:extLst/>
          </a:blip>
          <a:stretch>
            <a:fillRect/>
          </a:stretch>
        </p:blipFill>
        <p:spPr>
          <a:xfrm>
            <a:off x="2316076" y="603653"/>
            <a:ext cx="7559848" cy="4252416"/>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1"/>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21"/>
                </p:tgtEl>
              </p:cMediaNode>
            </p:video>
            <p:seq concurrent="1" prevAc="none" nextAc="seek">
              <p:cTn id="12" restart="whenNotActive" fill="hold" evtFilter="cancelBubble" nodeType="interactiveSeq">
                <p:stCondLst>
                  <p:cond evt="onClick" delay="0">
                    <p:tgtEl>
                      <p:spTgt spid="3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21"/>
                                        </p:tgtEl>
                                      </p:cBhvr>
                                    </p:cmd>
                                  </p:childTnLst>
                                </p:cTn>
                              </p:par>
                            </p:childTnLst>
                          </p:cTn>
                        </p:par>
                      </p:childTnLst>
                    </p:cTn>
                  </p:par>
                </p:childTnLst>
              </p:cTn>
              <p:nextCondLst>
                <p:cond evt="onClick" delay="0">
                  <p:tgtEl>
                    <p:spTgt spid="321"/>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Presentatie60.jpg" descr="Presentatie6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Presentatie61.jpg" descr="Presentatie61.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Presentatie62.jpg" descr="Presentatie62.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resentatie63.jpg" descr="Presentatie63.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resentatie7.jpg" descr="Presentatie7.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resentatie64.jpg" descr="Presentatie64.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Presentatie65.jpg" descr="Presentatie65.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Presentatie66.jpg" descr="Presentatie66.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resentatie67.jpg" descr="Presentatie67.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resentatie68.jpg" descr="Presentatie68.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Presentatie69.jpg" descr="Presentatie69.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Presentatie70.jpg" descr="Presentatie7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resentatie70.jpg" descr="Presentatie7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354" name="Presentatie71.jpg" descr="Presentatie71.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resentatie72.jpg" descr="Presentatie72.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Presentatie73.jpg" descr="Presentatie73.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resentatie8.jpg" descr="Presentatie8.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Presentatie74.jpg" descr="Presentatie74.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Presentatie75.jpg" descr="Presentatie75.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Presentatie76.jpg" descr="Presentatie76.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Presentatie77.jpg" descr="Presentatie77.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resentatie78.jpg" descr="Presentatie78.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resentatie79.jpg" descr="Presentatie79.jpg"/>
          <p:cNvPicPr>
            <a:picLocks noChangeAspect="1"/>
          </p:cNvPicPr>
          <p:nvPr/>
        </p:nvPicPr>
        <p:blipFill>
          <a:blip r:embed="rId2">
            <a:extLst/>
          </a:blip>
          <a:srcRect r="52664"/>
          <a:stretch>
            <a:fillRect/>
          </a:stretch>
        </p:blipFill>
        <p:spPr>
          <a:xfrm>
            <a:off x="-1" y="0"/>
            <a:ext cx="5771097" cy="68580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Presentatie79.jpg" descr="Presentatie79.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resentatie80.jpg" descr="Presentatie80.jpg"/>
          <p:cNvPicPr>
            <a:picLocks noChangeAspect="1"/>
          </p:cNvPicPr>
          <p:nvPr/>
        </p:nvPicPr>
        <p:blipFill>
          <a:blip r:embed="rId2">
            <a:extLst/>
          </a:blip>
          <a:srcRect r="52037"/>
          <a:stretch>
            <a:fillRect/>
          </a:stretch>
        </p:blipFill>
        <p:spPr>
          <a:xfrm>
            <a:off x="-1" y="0"/>
            <a:ext cx="5847565" cy="68580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resentatie80.jpg" descr="Presentatie80.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Presentatie81.jpg" descr="Presentatie81.jpg"/>
          <p:cNvPicPr>
            <a:picLocks noChangeAspect="1"/>
          </p:cNvPicPr>
          <p:nvPr/>
        </p:nvPicPr>
        <p:blipFill>
          <a:blip r:embed="rId2">
            <a:extLst/>
          </a:blip>
          <a:srcRect r="54775"/>
          <a:stretch>
            <a:fillRect/>
          </a:stretch>
        </p:blipFill>
        <p:spPr>
          <a:xfrm>
            <a:off x="0" y="0"/>
            <a:ext cx="5513741" cy="6858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Kantoorthema">
      <a:majorFont>
        <a:latin typeface="Arial"/>
        <a:ea typeface="Arial"/>
        <a:cs typeface="Arial"/>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Kantoorthema">
      <a:majorFont>
        <a:latin typeface="Arial"/>
        <a:ea typeface="Arial"/>
        <a:cs typeface="Arial"/>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3382</Words>
  <Application>Microsoft Office PowerPoint</Application>
  <PresentationFormat>Breedbeeld</PresentationFormat>
  <Paragraphs>255</Paragraphs>
  <Slides>144</Slides>
  <Notes>55</Notes>
  <HiddenSlides>0</HiddenSlides>
  <MMClips>7</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144</vt:i4>
      </vt:variant>
    </vt:vector>
  </HeadingPairs>
  <TitlesOfParts>
    <vt:vector size="149" baseType="lpstr">
      <vt:lpstr>Arial</vt:lpstr>
      <vt:lpstr>Arial Rounded</vt:lpstr>
      <vt:lpstr>Calibri</vt:lpstr>
      <vt:lpstr>VAG Rundschrift D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DIELTIENS Sophie</dc:creator>
  <cp:lastModifiedBy>DIELTIENS Sophie</cp:lastModifiedBy>
  <cp:revision>1</cp:revision>
  <dcterms:modified xsi:type="dcterms:W3CDTF">2022-01-18T14:59:41Z</dcterms:modified>
</cp:coreProperties>
</file>