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  <p:sldId id="279" r:id="rId19"/>
    <p:sldId id="277" r:id="rId20"/>
    <p:sldId id="278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">
          <p15:clr>
            <a:srgbClr val="A4A3A4"/>
          </p15:clr>
        </p15:guide>
        <p15:guide id="2" orient="horz" pos="3929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5565">
          <p15:clr>
            <a:srgbClr val="A4A3A4"/>
          </p15:clr>
        </p15:guide>
        <p15:guide id="5" pos="2880">
          <p15:clr>
            <a:srgbClr val="A4A3A4"/>
          </p15:clr>
        </p15:guide>
        <p15:guide id="6" pos="5385">
          <p15:clr>
            <a:srgbClr val="A4A3A4"/>
          </p15:clr>
        </p15:guide>
        <p15:guide id="7" pos="1215">
          <p15:clr>
            <a:srgbClr val="A4A3A4"/>
          </p15:clr>
        </p15:guide>
        <p15:guide id="8" pos="1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1981"/>
    <a:srgbClr val="86BC25"/>
    <a:srgbClr val="EF7D00"/>
    <a:srgbClr val="009BAC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94196" autoAdjust="0"/>
  </p:normalViewPr>
  <p:slideViewPr>
    <p:cSldViewPr snapToGrid="0" snapToObjects="1">
      <p:cViewPr varScale="1">
        <p:scale>
          <a:sx n="83" d="100"/>
          <a:sy n="83" d="100"/>
        </p:scale>
        <p:origin x="893" y="67"/>
      </p:cViewPr>
      <p:guideLst>
        <p:guide orient="horz" pos="195"/>
        <p:guide orient="horz" pos="3929"/>
        <p:guide orient="horz" pos="2160"/>
        <p:guide pos="5565"/>
        <p:guide pos="2880"/>
        <p:guide pos="5385"/>
        <p:guide pos="1215"/>
        <p:guide pos="1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7E0C3-ED85-4A42-A5A8-2C57CA230F60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DA3D2-03A4-1D45-864A-9BF3B3563A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88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60DAD-C49E-B842-9258-A9FE02DC47F8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C5FF-9EF2-6341-A872-9F54CAB387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511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311727" y="309563"/>
            <a:ext cx="8520546" cy="5918931"/>
            <a:chOff x="311727" y="510778"/>
            <a:chExt cx="8520546" cy="5918931"/>
          </a:xfrm>
          <a:solidFill>
            <a:schemeClr val="accent1"/>
          </a:solidFill>
        </p:grpSpPr>
        <p:sp>
          <p:nvSpPr>
            <p:cNvPr id="21" name="Rectangle 20"/>
            <p:cNvSpPr/>
            <p:nvPr userDrawn="1"/>
          </p:nvSpPr>
          <p:spPr>
            <a:xfrm>
              <a:off x="311727" y="510778"/>
              <a:ext cx="8520546" cy="563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/>
            <p:nvPr userDrawn="1"/>
          </p:nvSpPr>
          <p:spPr>
            <a:xfrm flipV="1">
              <a:off x="311727" y="6137660"/>
              <a:ext cx="8520546" cy="29204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HC_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552" y="648954"/>
            <a:ext cx="1348775" cy="2039061"/>
          </a:xfrm>
          <a:prstGeom prst="rect">
            <a:avLst/>
          </a:prstGeom>
        </p:spPr>
      </p:pic>
      <p:pic>
        <p:nvPicPr>
          <p:cNvPr id="12" name="Picture 11" descr="04 HC_PPT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92" t="92183" r="3409"/>
          <a:stretch/>
        </p:blipFill>
        <p:spPr>
          <a:xfrm>
            <a:off x="7029358" y="6048905"/>
            <a:ext cx="1802915" cy="743223"/>
          </a:xfrm>
          <a:prstGeom prst="rect">
            <a:avLst/>
          </a:prstGeom>
        </p:spPr>
      </p:pic>
      <p:sp>
        <p:nvSpPr>
          <p:cNvPr id="14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4878180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Titel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Datum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935020" y="2625187"/>
            <a:ext cx="6586538" cy="1242580"/>
          </a:xfrm>
        </p:spPr>
        <p:txBody>
          <a:bodyPr lIns="0" anchor="b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35020" y="3745400"/>
            <a:ext cx="6583268" cy="1374745"/>
          </a:xfrm>
        </p:spPr>
        <p:txBody>
          <a:bodyPr vert="horz" lIns="0" tIns="38963" rIns="77925" bIns="38963" rtlCol="0" anchor="t">
            <a:normAutofit/>
          </a:bodyPr>
          <a:lstStyle>
            <a:lvl1pPr>
              <a:defRPr lang="en-US" sz="3000" dirty="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nl-BE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8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lid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8498" y="236821"/>
            <a:ext cx="7940190" cy="1031083"/>
          </a:xfrm>
        </p:spPr>
        <p:txBody>
          <a:bodyPr lIns="0" anchor="b">
            <a:noAutofit/>
          </a:bodyPr>
          <a:lstStyle>
            <a:lvl1pPr algn="l"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nl-BE" dirty="0" smtClean="0"/>
              <a:t>Click to add Title</a:t>
            </a:r>
            <a:endParaRPr lang="en-US" dirty="0"/>
          </a:p>
        </p:txBody>
      </p:sp>
      <p:pic>
        <p:nvPicPr>
          <p:cNvPr id="11" name="Picture 10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15883" y="1596419"/>
            <a:ext cx="7921758" cy="4478339"/>
          </a:xfrm>
        </p:spPr>
        <p:txBody>
          <a:bodyPr lIns="0">
            <a:normAutofit/>
          </a:bodyPr>
          <a:lstStyle>
            <a:lvl1pPr marL="184150" indent="-184150">
              <a:defRPr sz="1800"/>
            </a:lvl1pPr>
            <a:lvl2pPr marL="357188" indent="-171450">
              <a:defRPr sz="1600"/>
            </a:lvl2pPr>
            <a:lvl3pPr marL="541338" indent="-184150">
              <a:tabLst>
                <a:tab pos="607438" algn="l"/>
              </a:tabLst>
              <a:defRPr sz="1400"/>
            </a:lvl3pPr>
            <a:lvl4pPr marL="714375" indent="-171450">
              <a:defRPr sz="1200"/>
            </a:lvl4pPr>
            <a:lvl5pPr marL="903288" indent="-188913">
              <a:defRPr sz="12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5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11583" y="1594799"/>
            <a:ext cx="8566150" cy="46416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BE" dirty="0" smtClean="0"/>
              <a:t>Image &amp; media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932643" y="242276"/>
            <a:ext cx="6613864" cy="1031083"/>
          </a:xfrm>
        </p:spPr>
        <p:txBody>
          <a:bodyPr lIns="0" anchor="b">
            <a:noAutofit/>
          </a:bodyPr>
          <a:lstStyle>
            <a:lvl1pPr algn="l">
              <a:defRPr sz="3000"/>
            </a:lvl1pPr>
          </a:lstStyle>
          <a:p>
            <a:r>
              <a:rPr lang="nl-BE" dirty="0" smtClean="0"/>
              <a:t>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7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&amp; Titl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29477" y="5208397"/>
            <a:ext cx="5034662" cy="802315"/>
          </a:xfrm>
        </p:spPr>
        <p:txBody>
          <a:bodyPr lIns="0">
            <a:normAutofit/>
          </a:bodyPr>
          <a:lstStyle>
            <a:lvl1pPr marL="0" marR="0" indent="0" algn="l" defTabSz="389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BE" dirty="0" smtClean="0"/>
              <a:t>Click to edit tekst 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11583" y="1594800"/>
            <a:ext cx="8566150" cy="3527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BE" dirty="0" smtClean="0"/>
              <a:t>Insert media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932643" y="242276"/>
            <a:ext cx="6613864" cy="1031083"/>
          </a:xfrm>
        </p:spPr>
        <p:txBody>
          <a:bodyPr lIns="0" anchor="b">
            <a:noAutofit/>
          </a:bodyPr>
          <a:lstStyle>
            <a:lvl1pPr algn="l">
              <a:defRPr sz="3000"/>
            </a:lvl1pPr>
          </a:lstStyle>
          <a:p>
            <a:r>
              <a:rPr lang="nl-BE" dirty="0" smtClean="0"/>
              <a:t>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9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11583" y="309563"/>
            <a:ext cx="8520690" cy="59294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BE" dirty="0" smtClean="0"/>
              <a:t>Insert media</a:t>
            </a:r>
            <a:endParaRPr lang="en-US" dirty="0"/>
          </a:p>
        </p:txBody>
      </p:sp>
      <p:pic>
        <p:nvPicPr>
          <p:cNvPr id="15" name="Picture 14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1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&amp; Tit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29477" y="1484750"/>
            <a:ext cx="2449254" cy="4525963"/>
          </a:xfrm>
        </p:spPr>
        <p:txBody>
          <a:bodyPr lIns="0">
            <a:normAutofit/>
          </a:bodyPr>
          <a:lstStyle>
            <a:lvl1pPr marL="0" marR="0" indent="0" algn="l" defTabSz="389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932643" y="242276"/>
            <a:ext cx="6613864" cy="1031083"/>
          </a:xfrm>
        </p:spPr>
        <p:txBody>
          <a:bodyPr lIns="0" anchor="b">
            <a:noAutofit/>
          </a:bodyPr>
          <a:lstStyle>
            <a:lvl1pPr algn="l">
              <a:defRPr sz="3000"/>
            </a:lvl1pPr>
          </a:lstStyle>
          <a:p>
            <a:r>
              <a:rPr lang="nl-BE" dirty="0" smtClean="0"/>
              <a:t>Add title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37275" y="309563"/>
            <a:ext cx="4294997" cy="59269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BE" dirty="0" smtClean="0"/>
              <a:t>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5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43280" y="2471119"/>
            <a:ext cx="6605407" cy="1031083"/>
          </a:xfrm>
        </p:spPr>
        <p:txBody>
          <a:bodyPr lIns="0">
            <a:noAutofit/>
          </a:bodyPr>
          <a:lstStyle>
            <a:lvl1pPr algn="l">
              <a:defRPr sz="3000" baseline="0">
                <a:solidFill>
                  <a:schemeClr val="accent1"/>
                </a:solidFill>
              </a:defRPr>
            </a:lvl1pPr>
          </a:lstStyle>
          <a:p>
            <a:r>
              <a:rPr lang="nl-BE" dirty="0" smtClean="0"/>
              <a:t>Insert ‘thank you’</a:t>
            </a:r>
            <a:endParaRPr lang="en-US" dirty="0"/>
          </a:p>
        </p:txBody>
      </p:sp>
      <p:pic>
        <p:nvPicPr>
          <p:cNvPr id="15" name="Picture 14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2482" y="4429948"/>
            <a:ext cx="5034662" cy="707313"/>
          </a:xfrm>
        </p:spPr>
        <p:txBody>
          <a:bodyPr lIns="0">
            <a:noAutofit/>
          </a:bodyPr>
          <a:lstStyle>
            <a:lvl1pPr marL="0" marR="0" indent="0" algn="l" defTabSz="389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BE" dirty="0" smtClean="0"/>
              <a:t>Voornaam &amp; Naam </a:t>
            </a:r>
          </a:p>
          <a:p>
            <a:pPr lvl="0"/>
            <a:r>
              <a:rPr lang="nl-BE" dirty="0" smtClean="0"/>
              <a:t>T: +32 123 456</a:t>
            </a:r>
          </a:p>
          <a:p>
            <a:pPr lvl="0"/>
            <a:r>
              <a:rPr lang="nl-BE" dirty="0" smtClean="0"/>
              <a:t>E: naam@havencentrum.be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1935020" y="2399421"/>
            <a:ext cx="1221533" cy="171987"/>
          </a:xfrm>
          <a:prstGeom prst="roundRect">
            <a:avLst>
              <a:gd name="adj" fmla="val 50000"/>
            </a:avLst>
          </a:prstGeom>
          <a:solidFill>
            <a:srgbClr val="009BA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7925" tIns="38963" rIns="77925" bIns="38963" spcCol="0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932482" y="5076253"/>
            <a:ext cx="3346823" cy="800219"/>
          </a:xfrm>
          <a:prstGeom prst="rect">
            <a:avLst/>
          </a:prstGeom>
        </p:spPr>
        <p:txBody>
          <a:bodyPr vert="horz" lIns="0" tIns="38963" rIns="77925" bIns="38963" rtlCol="0">
            <a:noAutofit/>
          </a:bodyPr>
          <a:lstStyle>
            <a:lvl1pPr marR="0" lvl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  <a:lvl2pPr marL="633142" indent="-243516">
              <a:spcBef>
                <a:spcPct val="20000"/>
              </a:spcBef>
              <a:buFont typeface="Arial"/>
              <a:buChar char="–"/>
              <a:defRPr sz="2400">
                <a:latin typeface="Arial Rounded MT Bold"/>
                <a:cs typeface="Arial Rounded MT Bold"/>
              </a:defRPr>
            </a:lvl2pPr>
            <a:lvl3pPr marL="974065" indent="-194813">
              <a:spcBef>
                <a:spcPct val="20000"/>
              </a:spcBef>
              <a:buFont typeface="Arial"/>
              <a:buChar char="•"/>
              <a:defRPr sz="2000">
                <a:latin typeface="Arial Rounded MT Bold"/>
                <a:cs typeface="Arial Rounded MT Bold"/>
              </a:defRPr>
            </a:lvl3pPr>
            <a:lvl4pPr marL="1363690" indent="-194813">
              <a:spcBef>
                <a:spcPct val="20000"/>
              </a:spcBef>
              <a:buFont typeface="Arial"/>
              <a:buChar char="–"/>
              <a:defRPr sz="1700">
                <a:latin typeface="Arial Rounded MT Bold"/>
                <a:cs typeface="Arial Rounded MT Bold"/>
              </a:defRPr>
            </a:lvl4pPr>
            <a:lvl5pPr marL="1753316" indent="-194813">
              <a:spcBef>
                <a:spcPct val="20000"/>
              </a:spcBef>
              <a:buFont typeface="Arial"/>
              <a:buChar char="»"/>
              <a:defRPr sz="1700">
                <a:latin typeface="Arial Rounded MT Bold"/>
                <a:cs typeface="Arial Rounded MT Bold"/>
              </a:defRPr>
            </a:lvl5pPr>
            <a:lvl6pPr marL="2142942" indent="-194813">
              <a:spcBef>
                <a:spcPct val="20000"/>
              </a:spcBef>
              <a:buFont typeface="Arial"/>
              <a:buChar char="•"/>
              <a:defRPr sz="1700"/>
            </a:lvl6pPr>
            <a:lvl7pPr marL="2532568" indent="-194813">
              <a:spcBef>
                <a:spcPct val="20000"/>
              </a:spcBef>
              <a:buFont typeface="Arial"/>
              <a:buChar char="•"/>
              <a:defRPr sz="1700"/>
            </a:lvl7pPr>
            <a:lvl8pPr marL="2922194" indent="-194813">
              <a:spcBef>
                <a:spcPct val="20000"/>
              </a:spcBef>
              <a:buFont typeface="Arial"/>
              <a:buChar char="•"/>
              <a:defRPr sz="1700"/>
            </a:lvl8pPr>
            <a:lvl9pPr marL="3311820" indent="-194813">
              <a:spcBef>
                <a:spcPct val="20000"/>
              </a:spcBef>
              <a:buFont typeface="Arial"/>
              <a:buChar char="•"/>
              <a:defRPr sz="1700"/>
            </a:lvl9pPr>
          </a:lstStyle>
          <a:p>
            <a:pPr lvl="0"/>
            <a:r>
              <a:rPr lang="en-US" sz="1100" dirty="0" err="1" smtClean="0"/>
              <a:t>Scheldelaan</a:t>
            </a:r>
            <a:r>
              <a:rPr lang="en-US" sz="1100" dirty="0" smtClean="0"/>
              <a:t> 444</a:t>
            </a:r>
          </a:p>
          <a:p>
            <a:pPr lvl="0"/>
            <a:r>
              <a:rPr lang="en-US" sz="1100" dirty="0" smtClean="0"/>
              <a:t>Haven 621</a:t>
            </a:r>
          </a:p>
          <a:p>
            <a:pPr lvl="0"/>
            <a:r>
              <a:rPr lang="en-US" sz="1100" dirty="0" smtClean="0"/>
              <a:t>2040 </a:t>
            </a:r>
            <a:r>
              <a:rPr lang="en-US" sz="1100" dirty="0" err="1" smtClean="0"/>
              <a:t>Antwerpen</a:t>
            </a:r>
            <a:endParaRPr lang="en-US" sz="1100" dirty="0" smtClean="0"/>
          </a:p>
          <a:p>
            <a:pPr lvl="0"/>
            <a:r>
              <a:rPr lang="en-US" sz="1100" b="1" dirty="0" err="1" smtClean="0"/>
              <a:t>www.havencentrum.be</a:t>
            </a:r>
            <a:endParaRPr lang="en-US" sz="1100" b="1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38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25/8/2017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Havencentrum -  Vlaamse Havendag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BC3895B-ABA0-4547-A566-1FDD155653C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97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25/8/2017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Havencentrum -  Vlaamse Havendag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BC3895B-ABA0-4547-A566-1FDD155653C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37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25/8/2017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Havencentrum -  Vlaamse Havendag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BC3895B-ABA0-4547-A566-1FDD155653C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11727" y="309563"/>
            <a:ext cx="8520546" cy="5918931"/>
            <a:chOff x="311727" y="510778"/>
            <a:chExt cx="8520546" cy="5918931"/>
          </a:xfrm>
          <a:solidFill>
            <a:schemeClr val="accent3"/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311727" y="510778"/>
              <a:ext cx="8520546" cy="563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 userDrawn="1"/>
          </p:nvSpPr>
          <p:spPr>
            <a:xfrm flipV="1">
              <a:off x="311727" y="6137660"/>
              <a:ext cx="8520546" cy="29204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5020" y="2625187"/>
            <a:ext cx="6586538" cy="1242580"/>
          </a:xfrm>
        </p:spPr>
        <p:txBody>
          <a:bodyPr lIns="0" anchor="b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35020" y="3745400"/>
            <a:ext cx="6583268" cy="1374745"/>
          </a:xfrm>
        </p:spPr>
        <p:txBody>
          <a:bodyPr vert="horz" lIns="0" tIns="38963" rIns="77925" bIns="38963" rtlCol="0" anchor="t">
            <a:normAutofit/>
          </a:bodyPr>
          <a:lstStyle>
            <a:lvl1pPr>
              <a:defRPr lang="en-US" sz="3000" dirty="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nl-BE" dirty="0" smtClean="0"/>
              <a:t>Click to edit 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5020" y="253863"/>
            <a:ext cx="2008187" cy="2544763"/>
          </a:xfrm>
        </p:spPr>
        <p:txBody>
          <a:bodyPr lIns="0">
            <a:noAutofit/>
          </a:bodyPr>
          <a:lstStyle>
            <a:lvl1pPr marL="0" indent="0">
              <a:buNone/>
              <a:defRPr sz="14800" u="none"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1935020" y="2399421"/>
            <a:ext cx="1221533" cy="171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7925" tIns="38963" rIns="77925" bIns="38963" spcCol="0"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4878180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Titel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3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11727" y="309563"/>
            <a:ext cx="8520546" cy="5918931"/>
            <a:chOff x="311727" y="510778"/>
            <a:chExt cx="8520546" cy="5918931"/>
          </a:xfrm>
          <a:solidFill>
            <a:schemeClr val="accent2"/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311727" y="510778"/>
              <a:ext cx="8520546" cy="563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 userDrawn="1"/>
          </p:nvSpPr>
          <p:spPr>
            <a:xfrm flipV="1">
              <a:off x="311727" y="6137660"/>
              <a:ext cx="8520546" cy="29204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5020" y="2625187"/>
            <a:ext cx="6586538" cy="1242580"/>
          </a:xfrm>
        </p:spPr>
        <p:txBody>
          <a:bodyPr lIns="0" anchor="b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35020" y="3745400"/>
            <a:ext cx="6583268" cy="1374745"/>
          </a:xfrm>
        </p:spPr>
        <p:txBody>
          <a:bodyPr vert="horz" lIns="0" tIns="38963" rIns="77925" bIns="38963" rtlCol="0" anchor="t">
            <a:normAutofit/>
          </a:bodyPr>
          <a:lstStyle>
            <a:lvl1pPr>
              <a:defRPr lang="en-US" sz="3000" dirty="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nl-BE" dirty="0" smtClean="0"/>
              <a:t>Click to edit 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5020" y="253863"/>
            <a:ext cx="2008187" cy="2544763"/>
          </a:xfrm>
        </p:spPr>
        <p:txBody>
          <a:bodyPr lIns="0">
            <a:noAutofit/>
          </a:bodyPr>
          <a:lstStyle>
            <a:lvl1pPr marL="0" indent="0">
              <a:buNone/>
              <a:defRPr sz="14800" u="none"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1935020" y="2399421"/>
            <a:ext cx="1221533" cy="171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7925" tIns="38963" rIns="77925" bIns="38963" spcCol="0"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4878180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Titel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5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11727" y="309563"/>
            <a:ext cx="8520546" cy="5918931"/>
            <a:chOff x="311727" y="510778"/>
            <a:chExt cx="8520546" cy="5918931"/>
          </a:xfrm>
          <a:solidFill>
            <a:schemeClr val="accent4"/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311727" y="510778"/>
              <a:ext cx="8520546" cy="563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 userDrawn="1"/>
          </p:nvSpPr>
          <p:spPr>
            <a:xfrm flipV="1">
              <a:off x="311727" y="6137660"/>
              <a:ext cx="8520546" cy="29204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5020" y="2625187"/>
            <a:ext cx="6586538" cy="1242580"/>
          </a:xfrm>
        </p:spPr>
        <p:txBody>
          <a:bodyPr lIns="0" anchor="b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35020" y="3745400"/>
            <a:ext cx="6583268" cy="1374745"/>
          </a:xfrm>
        </p:spPr>
        <p:txBody>
          <a:bodyPr vert="horz" lIns="0" tIns="38963" rIns="77925" bIns="38963" rtlCol="0" anchor="t">
            <a:normAutofit/>
          </a:bodyPr>
          <a:lstStyle>
            <a:lvl1pPr>
              <a:defRPr lang="en-US" sz="3000" dirty="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nl-BE" dirty="0" smtClean="0"/>
              <a:t>Click to edit 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5020" y="253863"/>
            <a:ext cx="2008187" cy="2544763"/>
          </a:xfrm>
        </p:spPr>
        <p:txBody>
          <a:bodyPr lIns="0">
            <a:noAutofit/>
          </a:bodyPr>
          <a:lstStyle>
            <a:lvl1pPr marL="0" indent="0">
              <a:buNone/>
              <a:defRPr sz="14800" u="none"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1935020" y="2399421"/>
            <a:ext cx="1221533" cy="171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7925" tIns="38963" rIns="77925" bIns="38963" spcCol="0"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4878180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Titel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2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11727" y="309563"/>
            <a:ext cx="8520546" cy="5918931"/>
            <a:chOff x="311727" y="510778"/>
            <a:chExt cx="8520546" cy="5918931"/>
          </a:xfrm>
          <a:solidFill>
            <a:schemeClr val="accent5"/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311727" y="510778"/>
              <a:ext cx="8520546" cy="563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 userDrawn="1"/>
          </p:nvSpPr>
          <p:spPr>
            <a:xfrm flipV="1">
              <a:off x="311727" y="6137660"/>
              <a:ext cx="8520546" cy="29204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5020" y="2625187"/>
            <a:ext cx="6586538" cy="1242580"/>
          </a:xfrm>
        </p:spPr>
        <p:txBody>
          <a:bodyPr lIns="0" anchor="b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35020" y="3745400"/>
            <a:ext cx="6583268" cy="1374745"/>
          </a:xfrm>
        </p:spPr>
        <p:txBody>
          <a:bodyPr vert="horz" lIns="0" tIns="38963" rIns="77925" bIns="38963" rtlCol="0" anchor="t">
            <a:normAutofit/>
          </a:bodyPr>
          <a:lstStyle>
            <a:lvl1pPr>
              <a:defRPr lang="en-US" sz="3000" dirty="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nl-BE" dirty="0" smtClean="0"/>
              <a:t>Click to edit 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5020" y="253863"/>
            <a:ext cx="2008187" cy="2544763"/>
          </a:xfrm>
        </p:spPr>
        <p:txBody>
          <a:bodyPr lIns="0">
            <a:noAutofit/>
          </a:bodyPr>
          <a:lstStyle>
            <a:lvl1pPr marL="0" indent="0">
              <a:buNone/>
              <a:defRPr sz="14800" u="none"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1935020" y="2399421"/>
            <a:ext cx="1221533" cy="171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7925" tIns="38963" rIns="77925" bIns="38963" spcCol="0"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4878180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Titel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11727" y="309563"/>
            <a:ext cx="8520546" cy="5918931"/>
            <a:chOff x="311727" y="510778"/>
            <a:chExt cx="8520546" cy="5918931"/>
          </a:xfrm>
          <a:solidFill>
            <a:schemeClr val="accent6"/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311727" y="510778"/>
              <a:ext cx="8520546" cy="563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 userDrawn="1"/>
          </p:nvSpPr>
          <p:spPr>
            <a:xfrm flipV="1">
              <a:off x="311727" y="6137660"/>
              <a:ext cx="8520546" cy="29204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5020" y="2625187"/>
            <a:ext cx="6586538" cy="1242580"/>
          </a:xfrm>
        </p:spPr>
        <p:txBody>
          <a:bodyPr lIns="0" anchor="b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35020" y="3745400"/>
            <a:ext cx="6583268" cy="1374745"/>
          </a:xfrm>
        </p:spPr>
        <p:txBody>
          <a:bodyPr vert="horz" lIns="0" tIns="38963" rIns="77925" bIns="38963" rtlCol="0" anchor="t">
            <a:normAutofit/>
          </a:bodyPr>
          <a:lstStyle>
            <a:lvl1pPr>
              <a:defRPr lang="en-US" sz="3000" dirty="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nl-BE" dirty="0" smtClean="0"/>
              <a:t>Click to edit 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5020" y="253863"/>
            <a:ext cx="2008187" cy="2544763"/>
          </a:xfrm>
        </p:spPr>
        <p:txBody>
          <a:bodyPr lIns="0">
            <a:noAutofit/>
          </a:bodyPr>
          <a:lstStyle>
            <a:lvl1pPr marL="0" indent="0">
              <a:buNone/>
              <a:defRPr sz="14800" u="none"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1935020" y="2399421"/>
            <a:ext cx="1221533" cy="171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7925" tIns="38963" rIns="77925" bIns="38963" spcCol="0"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4878180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Titel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2643" y="242276"/>
            <a:ext cx="6613864" cy="1031083"/>
          </a:xfrm>
        </p:spPr>
        <p:txBody>
          <a:bodyPr lIns="0" anchor="b">
            <a:noAutofit/>
          </a:bodyPr>
          <a:lstStyle>
            <a:lvl1pPr algn="l">
              <a:defRPr sz="3000"/>
            </a:lvl1pPr>
          </a:lstStyle>
          <a:p>
            <a:r>
              <a:rPr lang="nl-BE" dirty="0" smtClean="0"/>
              <a:t>Agenda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32643" y="1610919"/>
            <a:ext cx="6617297" cy="4380243"/>
          </a:xfrm>
        </p:spPr>
        <p:txBody>
          <a:bodyPr lIns="0">
            <a:noAutofit/>
          </a:bodyPr>
          <a:lstStyle>
            <a:lvl1pPr marL="352425" indent="-352425">
              <a:lnSpc>
                <a:spcPct val="90000"/>
              </a:lnSpc>
              <a:buFont typeface="+mj-lt"/>
              <a:buAutoNum type="arabicPeriod"/>
              <a:defRPr sz="1800">
                <a:latin typeface="Arial Rounded MT Bold"/>
                <a:cs typeface="Arial Rounded MT Bold"/>
              </a:defRPr>
            </a:lvl1pPr>
            <a:lvl2pPr marL="768429" indent="-313865">
              <a:lnSpc>
                <a:spcPct val="90000"/>
              </a:lnSpc>
              <a:defRPr sz="2700"/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1" name="Picture 10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 anchor="ctr"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6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8812" y="935831"/>
            <a:ext cx="6619876" cy="2184544"/>
          </a:xfrm>
        </p:spPr>
        <p:txBody>
          <a:bodyPr lIns="0">
            <a:noAutofit/>
          </a:bodyPr>
          <a:lstStyle>
            <a:lvl1pPr marL="0" indent="1141820" algn="l">
              <a:lnSpc>
                <a:spcPct val="85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nl-BE" dirty="0" smtClean="0"/>
              <a:t>“Click to add a quote - Click to add a quote - Click to add a quote”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35020" y="3459899"/>
            <a:ext cx="3257053" cy="914400"/>
          </a:xfrm>
        </p:spPr>
        <p:txBody>
          <a:bodyPr lIns="0">
            <a:normAutofit/>
          </a:bodyPr>
          <a:lstStyle>
            <a:lvl1pPr marL="0" indent="0">
              <a:buNone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Naam</a:t>
            </a:r>
            <a:endParaRPr lang="en-US" dirty="0"/>
          </a:p>
        </p:txBody>
      </p:sp>
      <p:pic>
        <p:nvPicPr>
          <p:cNvPr id="9" name="Picture 8" descr="HC_SYMBOL_Turquois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37" y="5001383"/>
            <a:ext cx="936825" cy="11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8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28814" y="236821"/>
            <a:ext cx="6619875" cy="1031083"/>
          </a:xfrm>
        </p:spPr>
        <p:txBody>
          <a:bodyPr lIns="0" anchor="b">
            <a:noAutofit/>
          </a:bodyPr>
          <a:lstStyle>
            <a:lvl1pPr algn="l"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nl-BE" dirty="0" smtClean="0"/>
              <a:t>Click to add Title</a:t>
            </a:r>
            <a:endParaRPr lang="en-US" dirty="0"/>
          </a:p>
        </p:txBody>
      </p:sp>
      <p:pic>
        <p:nvPicPr>
          <p:cNvPr id="11" name="Picture 10" descr="HC_LOGO_BLACK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5" y="6254748"/>
            <a:ext cx="206399" cy="22860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9477" y="6236483"/>
            <a:ext cx="6629975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932105" y="1596419"/>
            <a:ext cx="6596568" cy="4478339"/>
          </a:xfrm>
        </p:spPr>
        <p:txBody>
          <a:bodyPr lIns="0">
            <a:normAutofit/>
          </a:bodyPr>
          <a:lstStyle>
            <a:lvl1pPr marL="184150" indent="-184150">
              <a:defRPr sz="1800"/>
            </a:lvl1pPr>
            <a:lvl2pPr marL="357188" indent="-171450">
              <a:defRPr sz="1600"/>
            </a:lvl2pPr>
            <a:lvl3pPr marL="541338" indent="-184150">
              <a:tabLst>
                <a:tab pos="607438" algn="l"/>
              </a:tabLst>
              <a:defRPr sz="1400"/>
            </a:lvl3pPr>
            <a:lvl4pPr marL="714375" indent="-171450">
              <a:defRPr sz="1200"/>
            </a:lvl4pPr>
            <a:lvl5pPr marL="903288" indent="-188913">
              <a:defRPr sz="12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79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745643" y="6239005"/>
            <a:ext cx="803045" cy="223977"/>
          </a:xfrm>
          <a:prstGeom prst="rect">
            <a:avLst/>
          </a:prstGeom>
        </p:spPr>
        <p:txBody>
          <a:bodyPr anchor="ctr"/>
          <a:lstStyle>
            <a:lvl1pPr algn="r">
              <a:defRPr sz="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FBC3895B-ABA0-4547-A566-1FDD155653C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2232569" y="6239005"/>
            <a:ext cx="1531384" cy="223977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>
              <a:defRPr lang="en-US" sz="6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BE" smtClean="0"/>
              <a:t>25/8/2017</a:t>
            </a:r>
            <a:endParaRPr lang="nl-BE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36015" y="6239005"/>
            <a:ext cx="2933961" cy="223977"/>
          </a:xfrm>
          <a:prstGeom prst="rect">
            <a:avLst/>
          </a:prstGeom>
        </p:spPr>
        <p:txBody>
          <a:bodyPr anchor="ctr"/>
          <a:lstStyle>
            <a:lvl1pPr algn="l">
              <a:defRPr sz="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Havencentrum -  Vlaamse Havendag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7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9" r:id="rId3"/>
    <p:sldLayoutId id="2147483670" r:id="rId4"/>
    <p:sldLayoutId id="2147483671" r:id="rId5"/>
    <p:sldLayoutId id="2147483672" r:id="rId6"/>
    <p:sldLayoutId id="2147483660" r:id="rId7"/>
    <p:sldLayoutId id="2147483662" r:id="rId8"/>
    <p:sldLayoutId id="2147483664" r:id="rId9"/>
    <p:sldLayoutId id="2147483673" r:id="rId10"/>
    <p:sldLayoutId id="2147483663" r:id="rId11"/>
    <p:sldLayoutId id="2147483666" r:id="rId12"/>
    <p:sldLayoutId id="2147483668" r:id="rId13"/>
    <p:sldLayoutId id="2147483665" r:id="rId14"/>
    <p:sldLayoutId id="2147483667" r:id="rId15"/>
    <p:sldLayoutId id="2147483652" r:id="rId16"/>
    <p:sldLayoutId id="2147483658" r:id="rId17"/>
    <p:sldLayoutId id="2147483659" r:id="rId18"/>
  </p:sldLayoutIdLst>
  <p:hf hdr="0"/>
  <p:txStyles>
    <p:titleStyle>
      <a:lvl1pPr algn="ctr" defTabSz="389626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292219" indent="-292219" algn="l" defTabSz="389626" rtl="0" eaLnBrk="1" latinLnBrk="0" hangingPunct="1">
        <a:spcBef>
          <a:spcPct val="20000"/>
        </a:spcBef>
        <a:buFont typeface="Arial"/>
        <a:buChar char="•"/>
        <a:defRPr sz="2700" b="0" kern="1200">
          <a:solidFill>
            <a:schemeClr val="tx1"/>
          </a:solidFill>
          <a:latin typeface="+mj-lt"/>
          <a:ea typeface="+mn-ea"/>
          <a:cs typeface="Arial Rounded MT Bold"/>
        </a:defRPr>
      </a:lvl1pPr>
      <a:lvl2pPr marL="620713" indent="-268288" algn="l" defTabSz="389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Arial Rounded MT Bold"/>
        </a:defRPr>
      </a:lvl2pPr>
      <a:lvl3pPr marL="903288" indent="-184150" algn="l" defTabSz="3896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Arial Rounded MT Bold"/>
        </a:defRPr>
      </a:lvl3pPr>
      <a:lvl4pPr marL="1255713" indent="-268288" algn="l" defTabSz="38962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j-lt"/>
          <a:ea typeface="+mn-ea"/>
          <a:cs typeface="Arial Rounded MT Bold"/>
        </a:defRPr>
      </a:lvl4pPr>
      <a:lvl5pPr marL="1608138" indent="-268288" algn="l" defTabSz="38962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j-lt"/>
          <a:ea typeface="+mn-ea"/>
          <a:cs typeface="Arial Rounded MT Bold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Welkom in de leeuwenkuil</a:t>
            </a:r>
            <a:endParaRPr lang="nl-BE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Naverwerking</a:t>
            </a:r>
            <a:r>
              <a:rPr lang="nl-BE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havenbezoek</a:t>
            </a:r>
            <a:endParaRPr lang="nl-BE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Afbeeldingsresultaat voor lion foot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363">
            <a:off x="7423079" y="762645"/>
            <a:ext cx="949569" cy="122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lion foot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363">
            <a:off x="6324816" y="943833"/>
            <a:ext cx="949569" cy="122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Probleemstelling: inspiratie </a:t>
            </a:r>
            <a:endParaRPr lang="nl-BE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BE" dirty="0"/>
              <a:t>Van de haven tot aan je deur: goederenvervoer zonder </a:t>
            </a:r>
            <a:r>
              <a:rPr lang="nl-BE" b="1" dirty="0"/>
              <a:t>files</a:t>
            </a:r>
            <a:r>
              <a:rPr lang="nl-BE" dirty="0"/>
              <a:t> </a:t>
            </a:r>
            <a:endParaRPr lang="nl-BE" dirty="0" smtClean="0"/>
          </a:p>
          <a:p>
            <a:pPr marL="0" lvl="0" indent="0">
              <a:buNone/>
            </a:pPr>
            <a:endParaRPr lang="nl-BE" dirty="0"/>
          </a:p>
          <a:p>
            <a:pPr lvl="0"/>
            <a:r>
              <a:rPr lang="nl-BE" dirty="0"/>
              <a:t>Herontwerp van de havenkaart: wat is de perfecte </a:t>
            </a:r>
            <a:r>
              <a:rPr lang="nl-BE" b="1" dirty="0"/>
              <a:t>indeling</a:t>
            </a:r>
            <a:r>
              <a:rPr lang="nl-BE" dirty="0"/>
              <a:t> van de haven voor onze goederenstroom</a:t>
            </a:r>
            <a:r>
              <a:rPr lang="nl-BE" dirty="0" smtClean="0"/>
              <a:t>?</a:t>
            </a:r>
          </a:p>
          <a:p>
            <a:pPr marL="0" lvl="0" indent="0">
              <a:buNone/>
            </a:pPr>
            <a:endParaRPr lang="nl-BE" dirty="0"/>
          </a:p>
          <a:p>
            <a:pPr lvl="0"/>
            <a:r>
              <a:rPr lang="nl-BE" dirty="0"/>
              <a:t>Ruimte voor </a:t>
            </a:r>
            <a:r>
              <a:rPr lang="nl-BE" b="1" dirty="0"/>
              <a:t>natuur</a:t>
            </a:r>
            <a:r>
              <a:rPr lang="nl-BE" dirty="0"/>
              <a:t>: hoe krijg je groen in de haven zonder goederenstroom te belemmeren? </a:t>
            </a:r>
            <a:endParaRPr lang="nl-BE" dirty="0" smtClean="0"/>
          </a:p>
          <a:p>
            <a:pPr lvl="0"/>
            <a:endParaRPr lang="nl-BE" dirty="0"/>
          </a:p>
          <a:p>
            <a:r>
              <a:rPr lang="nl-BE" dirty="0"/>
              <a:t>Groei: hoe kan je de haven laten </a:t>
            </a:r>
            <a:r>
              <a:rPr lang="nl-BE" b="1" dirty="0"/>
              <a:t>groeien</a:t>
            </a:r>
            <a:r>
              <a:rPr lang="nl-BE" dirty="0"/>
              <a:t> zonder mens en natuur te schaden</a:t>
            </a:r>
            <a:r>
              <a:rPr lang="nl-BE" dirty="0" smtClean="0"/>
              <a:t>?</a:t>
            </a:r>
          </a:p>
          <a:p>
            <a:endParaRPr lang="nl-BE" dirty="0"/>
          </a:p>
          <a:p>
            <a:r>
              <a:rPr lang="nl-BE" dirty="0"/>
              <a:t>Mens vs. </a:t>
            </a:r>
            <a:r>
              <a:rPr lang="nl-BE" b="1" dirty="0"/>
              <a:t>machine</a:t>
            </a:r>
            <a:r>
              <a:rPr lang="nl-BE" dirty="0"/>
              <a:t>: snel en veilig laden en lossen van schepen? </a:t>
            </a: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r>
              <a:rPr lang="nl-BE" dirty="0" smtClean="0"/>
              <a:t>Verklein </a:t>
            </a:r>
            <a:r>
              <a:rPr lang="nl-BE" dirty="0"/>
              <a:t>de afvalberg: hoe ga je als haven duurzaam om met </a:t>
            </a:r>
            <a:r>
              <a:rPr lang="nl-BE" b="1" dirty="0"/>
              <a:t>verpakking</a:t>
            </a:r>
            <a:r>
              <a:rPr lang="nl-BE" dirty="0"/>
              <a:t>? </a:t>
            </a:r>
          </a:p>
          <a:p>
            <a:pPr lvl="0"/>
            <a:endParaRPr lang="nl-BE" dirty="0"/>
          </a:p>
          <a:p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8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Brainstorm </a:t>
            </a:r>
            <a:endParaRPr lang="nl-BE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nl-BE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00" y="4644291"/>
            <a:ext cx="1594800" cy="15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EF7D00"/>
                </a:solidFill>
              </a:rPr>
              <a:t>Ideeën creëren  </a:t>
            </a:r>
            <a:endParaRPr lang="nl-BE" dirty="0">
              <a:solidFill>
                <a:srgbClr val="EF7D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15854" y="1856509"/>
            <a:ext cx="7317310" cy="48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Bronnenonderzoek  </a:t>
            </a:r>
            <a:endParaRPr lang="nl-BE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nl-BE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88" y="4639449"/>
            <a:ext cx="1594800" cy="15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FF0000"/>
                </a:solidFill>
              </a:rPr>
              <a:t>Filteren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615883" y="1596419"/>
            <a:ext cx="3392699" cy="4478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 algn="ctr">
              <a:buNone/>
            </a:pPr>
            <a:r>
              <a:rPr lang="nl-BE" sz="2000" dirty="0" smtClean="0"/>
              <a:t>Brainstorm = veel ideeën</a:t>
            </a:r>
          </a:p>
          <a:p>
            <a:pPr marL="0" indent="0" algn="ctr">
              <a:buNone/>
            </a:pPr>
            <a:endParaRPr lang="nl-BE" sz="2000" dirty="0"/>
          </a:p>
          <a:p>
            <a:pPr marL="0" indent="0" algn="ctr">
              <a:buNone/>
            </a:pPr>
            <a:endParaRPr lang="nl-BE" sz="2000" dirty="0" smtClean="0"/>
          </a:p>
          <a:p>
            <a:pPr marL="0" indent="0" algn="ctr">
              <a:buNone/>
            </a:pPr>
            <a:endParaRPr lang="nl-BE" sz="2000" dirty="0" smtClean="0"/>
          </a:p>
          <a:p>
            <a:pPr marL="0" indent="0" algn="ctr">
              <a:buNone/>
            </a:pPr>
            <a:r>
              <a:rPr lang="nl-BE" sz="2000" dirty="0"/>
              <a:t>H</a:t>
            </a:r>
            <a:r>
              <a:rPr lang="nl-BE" sz="2000" dirty="0" smtClean="0"/>
              <a:t>aalbaarheid onderzoeken </a:t>
            </a:r>
          </a:p>
          <a:p>
            <a:endParaRPr lang="nl-BE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4" t="-261" r="23999" b="261"/>
          <a:stretch/>
        </p:blipFill>
        <p:spPr>
          <a:xfrm>
            <a:off x="4552950" y="-92364"/>
            <a:ext cx="4591050" cy="6950364"/>
          </a:xfrm>
          <a:prstGeom prst="rect">
            <a:avLst/>
          </a:prstGeom>
        </p:spPr>
      </p:pic>
      <p:sp>
        <p:nvSpPr>
          <p:cNvPr id="3" name="Pijl-omlaag 2"/>
          <p:cNvSpPr/>
          <p:nvPr/>
        </p:nvSpPr>
        <p:spPr>
          <a:xfrm>
            <a:off x="1918533" y="2855296"/>
            <a:ext cx="683491" cy="76661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1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>
                <a:solidFill>
                  <a:srgbClr val="FF0000"/>
                </a:solidFill>
              </a:rPr>
              <a:t>Good</a:t>
            </a:r>
            <a:r>
              <a:rPr lang="nl-BE" dirty="0" smtClean="0">
                <a:solidFill>
                  <a:srgbClr val="FF0000"/>
                </a:solidFill>
              </a:rPr>
              <a:t> </a:t>
            </a:r>
            <a:r>
              <a:rPr lang="nl-BE" dirty="0" err="1" smtClean="0">
                <a:solidFill>
                  <a:srgbClr val="FF0000"/>
                </a:solidFill>
              </a:rPr>
              <a:t>practices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93455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615883" y="1596419"/>
            <a:ext cx="3911989" cy="4478339"/>
          </a:xfrm>
        </p:spPr>
        <p:txBody>
          <a:bodyPr>
            <a:normAutofit/>
          </a:bodyPr>
          <a:lstStyle/>
          <a:p>
            <a:r>
              <a:rPr lang="nl-BE" sz="2000" dirty="0" smtClean="0"/>
              <a:t>Wat bestaat al? </a:t>
            </a:r>
          </a:p>
          <a:p>
            <a:endParaRPr lang="nl-BE" sz="2000" dirty="0" smtClean="0"/>
          </a:p>
          <a:p>
            <a:r>
              <a:rPr lang="nl-BE" sz="2000" dirty="0" smtClean="0"/>
              <a:t>Hoe doet men het in andere havens? </a:t>
            </a:r>
          </a:p>
          <a:p>
            <a:endParaRPr lang="nl-BE" sz="2000" dirty="0" smtClean="0"/>
          </a:p>
          <a:p>
            <a:r>
              <a:rPr lang="nl-BE" sz="2000" dirty="0" smtClean="0"/>
              <a:t>Hoe doet men het in andere sectoren? </a:t>
            </a:r>
          </a:p>
          <a:p>
            <a:pPr marL="0" indent="0">
              <a:buNone/>
            </a:pPr>
            <a:endParaRPr lang="nl-BE" sz="2000" dirty="0" smtClean="0"/>
          </a:p>
          <a:p>
            <a:r>
              <a:rPr lang="nl-BE" sz="2000" dirty="0" smtClean="0"/>
              <a:t>Waarom doet men het wel / niet op die manier? </a:t>
            </a:r>
          </a:p>
          <a:p>
            <a:pPr marL="0" indent="0">
              <a:buNone/>
            </a:pPr>
            <a:endParaRPr lang="nl-BE" sz="2000" dirty="0" smtClean="0"/>
          </a:p>
          <a:p>
            <a:r>
              <a:rPr lang="nl-BE" sz="2000" dirty="0" smtClean="0"/>
              <a:t>Wat zijn voor- &amp; nadelen? </a:t>
            </a:r>
            <a:endParaRPr lang="nl-BE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 r="24350"/>
          <a:stretch/>
        </p:blipFill>
        <p:spPr>
          <a:xfrm>
            <a:off x="4664364" y="-124731"/>
            <a:ext cx="4479636" cy="70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Data verwerken   </a:t>
            </a:r>
            <a:endParaRPr lang="nl-BE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nl-BE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61" y="4644291"/>
            <a:ext cx="1594800" cy="15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0086CD"/>
                </a:solidFill>
              </a:rPr>
              <a:t>Welke oplossing kiezen we? </a:t>
            </a:r>
            <a:endParaRPr lang="nl-BE" dirty="0">
              <a:solidFill>
                <a:srgbClr val="0086CD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93455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0" name="Picture 2" descr="Afbeeldingsresultaat voor synthe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6181" r="3930" b="26168"/>
          <a:stretch/>
        </p:blipFill>
        <p:spPr bwMode="auto">
          <a:xfrm>
            <a:off x="2027382" y="1983384"/>
            <a:ext cx="5089237" cy="1858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2272145" y="4017818"/>
            <a:ext cx="1191491" cy="415637"/>
          </a:xfrm>
          <a:prstGeom prst="rect">
            <a:avLst/>
          </a:prstGeom>
          <a:solidFill>
            <a:srgbClr val="009B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5596289" y="4017816"/>
            <a:ext cx="1191491" cy="415637"/>
          </a:xfrm>
          <a:prstGeom prst="rect">
            <a:avLst/>
          </a:prstGeom>
          <a:solidFill>
            <a:srgbClr val="86BC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Innovatie! 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3785130" y="4017817"/>
            <a:ext cx="1451888" cy="415637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436079" y="4017816"/>
            <a:ext cx="3305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nl-NL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5240731" y="4025579"/>
            <a:ext cx="3305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endParaRPr lang="nl-NL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2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0086CD"/>
                </a:solidFill>
              </a:rPr>
              <a:t>Welke oplossing kiezen we? </a:t>
            </a:r>
            <a:endParaRPr lang="nl-BE" dirty="0">
              <a:solidFill>
                <a:srgbClr val="0086CD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93455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5894462" y="4722297"/>
            <a:ext cx="3911989" cy="1779849"/>
          </a:xfrm>
        </p:spPr>
        <p:txBody>
          <a:bodyPr>
            <a:normAutofit/>
          </a:bodyPr>
          <a:lstStyle/>
          <a:p>
            <a:pPr lvl="0"/>
            <a:r>
              <a:rPr lang="nl-BE" dirty="0"/>
              <a:t>Originaliteit en creativiteit</a:t>
            </a:r>
          </a:p>
          <a:p>
            <a:pPr lvl="0"/>
            <a:r>
              <a:rPr lang="nl-BE" dirty="0"/>
              <a:t>Kosten-efficiënte aanpak</a:t>
            </a:r>
          </a:p>
          <a:p>
            <a:pPr lvl="0"/>
            <a:r>
              <a:rPr lang="nl-BE" dirty="0"/>
              <a:t>Duurzaamheid </a:t>
            </a:r>
          </a:p>
        </p:txBody>
      </p:sp>
      <p:pic>
        <p:nvPicPr>
          <p:cNvPr id="2050" name="Picture 2" descr="Afbeeldingsresultaat voor synthe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6181" r="3930" b="26168"/>
          <a:stretch/>
        </p:blipFill>
        <p:spPr bwMode="auto">
          <a:xfrm>
            <a:off x="2027382" y="1983384"/>
            <a:ext cx="5089237" cy="1858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beeldingsresultaat voor pij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4428">
            <a:off x="6227888" y="3886848"/>
            <a:ext cx="1235095" cy="3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Rapporteren </a:t>
            </a:r>
            <a:endParaRPr lang="nl-BE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nl-BE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00" y="4658963"/>
            <a:ext cx="1594800" cy="15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 vonden jullie er van 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895B-ABA0-4547-A566-1FDD155653C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 smtClean="0"/>
              <a:t>25/8/2017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1819564" y="6151418"/>
            <a:ext cx="6807200" cy="3786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39" r="18774" b="-139"/>
          <a:stretch/>
        </p:blipFill>
        <p:spPr>
          <a:xfrm>
            <a:off x="0" y="0"/>
            <a:ext cx="9144000" cy="6858000"/>
          </a:xfrm>
        </p:spPr>
      </p:pic>
      <p:sp>
        <p:nvSpPr>
          <p:cNvPr id="9" name="Stroomdiagram: Handmatige invoer 8"/>
          <p:cNvSpPr/>
          <p:nvPr/>
        </p:nvSpPr>
        <p:spPr>
          <a:xfrm>
            <a:off x="-2932" y="5279725"/>
            <a:ext cx="9144000" cy="272900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2028826" y="5962854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200" dirty="0" smtClean="0">
                <a:solidFill>
                  <a:srgbClr val="009B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Wat vonden jullie van de excursie?</a:t>
            </a:r>
            <a:endParaRPr lang="nl-BE" sz="3200" dirty="0">
              <a:solidFill>
                <a:srgbClr val="009B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2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9E1981"/>
                </a:solidFill>
              </a:rPr>
              <a:t>Business plan </a:t>
            </a:r>
            <a:endParaRPr lang="nl-BE" dirty="0">
              <a:solidFill>
                <a:srgbClr val="9E198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93455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615883" y="1596419"/>
            <a:ext cx="3911989" cy="4478339"/>
          </a:xfrm>
        </p:spPr>
        <p:txBody>
          <a:bodyPr>
            <a:normAutofit lnSpcReduction="10000"/>
          </a:bodyPr>
          <a:lstStyle/>
          <a:p>
            <a:pPr lvl="0"/>
            <a:r>
              <a:rPr lang="nl-BE" sz="2000" dirty="0" smtClean="0"/>
              <a:t>Wat is jullie idee/product? </a:t>
            </a:r>
          </a:p>
          <a:p>
            <a:pPr marL="0" lvl="0" indent="0">
              <a:buNone/>
            </a:pPr>
            <a:endParaRPr lang="nl-BE" sz="2000" dirty="0" smtClean="0"/>
          </a:p>
          <a:p>
            <a:pPr lvl="0"/>
            <a:r>
              <a:rPr lang="nl-BE" sz="2000" dirty="0" smtClean="0"/>
              <a:t>Wat </a:t>
            </a:r>
            <a:r>
              <a:rPr lang="nl-BE" sz="2000" dirty="0"/>
              <a:t>is de context? Welk probleem doet zich voor</a:t>
            </a:r>
            <a:r>
              <a:rPr lang="nl-BE" sz="2000" dirty="0" smtClean="0"/>
              <a:t>?</a:t>
            </a:r>
          </a:p>
          <a:p>
            <a:pPr lvl="0"/>
            <a:endParaRPr lang="nl-BE" sz="2000" dirty="0"/>
          </a:p>
          <a:p>
            <a:pPr lvl="0"/>
            <a:r>
              <a:rPr lang="nl-BE" sz="2000" dirty="0"/>
              <a:t>Welke oplossingen bestaan al? </a:t>
            </a:r>
            <a:endParaRPr lang="nl-BE" sz="2000" dirty="0" smtClean="0"/>
          </a:p>
          <a:p>
            <a:pPr lvl="0"/>
            <a:endParaRPr lang="nl-BE" sz="2000" dirty="0"/>
          </a:p>
          <a:p>
            <a:pPr lvl="0"/>
            <a:r>
              <a:rPr lang="nl-BE" sz="2000" dirty="0"/>
              <a:t>Welke innovatie voegen jullie toe? Waarom is jullie oplossing beter? </a:t>
            </a:r>
            <a:endParaRPr lang="nl-BE" sz="2000" dirty="0" smtClean="0"/>
          </a:p>
          <a:p>
            <a:pPr marL="0" lvl="0" indent="0">
              <a:buNone/>
            </a:pPr>
            <a:endParaRPr lang="nl-BE" sz="2000" dirty="0"/>
          </a:p>
          <a:p>
            <a:pPr lvl="0"/>
            <a:r>
              <a:rPr lang="nl-BE" sz="2000" dirty="0"/>
              <a:t>Wat zijn de voordelen van jullie oplossing?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3" r="9322"/>
          <a:stretch/>
        </p:blipFill>
        <p:spPr>
          <a:xfrm>
            <a:off x="5079999" y="0"/>
            <a:ext cx="406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0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9E1981"/>
                </a:solidFill>
              </a:rPr>
              <a:t>Pitch, </a:t>
            </a:r>
            <a:r>
              <a:rPr lang="nl-BE" dirty="0" err="1" smtClean="0">
                <a:solidFill>
                  <a:srgbClr val="9E1981"/>
                </a:solidFill>
              </a:rPr>
              <a:t>please</a:t>
            </a:r>
            <a:r>
              <a:rPr lang="nl-BE" dirty="0" smtClean="0">
                <a:solidFill>
                  <a:srgbClr val="9E1981"/>
                </a:solidFill>
              </a:rPr>
              <a:t>!</a:t>
            </a:r>
            <a:endParaRPr lang="nl-BE" dirty="0">
              <a:solidFill>
                <a:srgbClr val="9E198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93455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218" name="Picture 2" descr="Afbeeldingsresultaat voor pit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"/>
          <a:stretch/>
        </p:blipFill>
        <p:spPr bwMode="auto">
          <a:xfrm>
            <a:off x="608498" y="1813536"/>
            <a:ext cx="7940190" cy="46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895B-ABA0-4547-A566-1FDD155653C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1893455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5" y="1893454"/>
            <a:ext cx="9270999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 vonden jullie er van 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895B-ABA0-4547-A566-1FDD155653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 smtClean="0"/>
              <a:t>25/8/2017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1819564" y="6151418"/>
            <a:ext cx="6807200" cy="3786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3723"/>
          <a:stretch/>
        </p:blipFill>
        <p:spPr>
          <a:xfrm>
            <a:off x="-46182" y="0"/>
            <a:ext cx="9208656" cy="6858000"/>
          </a:xfrm>
        </p:spPr>
      </p:pic>
      <p:sp>
        <p:nvSpPr>
          <p:cNvPr id="9" name="Stroomdiagram: Handmatige invoer 8"/>
          <p:cNvSpPr/>
          <p:nvPr/>
        </p:nvSpPr>
        <p:spPr>
          <a:xfrm>
            <a:off x="-46182" y="5279725"/>
            <a:ext cx="9187250" cy="272900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2028826" y="5962854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200" dirty="0" smtClean="0">
                <a:solidFill>
                  <a:srgbClr val="009B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Wat is je het meest bijgebleven?</a:t>
            </a:r>
            <a:endParaRPr lang="nl-BE" sz="3200" dirty="0">
              <a:solidFill>
                <a:srgbClr val="009B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 vonden jullie er van 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895B-ABA0-4547-A566-1FDD155653C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 smtClean="0"/>
              <a:t>25/8/2017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1819564" y="6151418"/>
            <a:ext cx="6807200" cy="3786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2612"/>
          <a:stretch/>
        </p:blipFill>
        <p:spPr>
          <a:xfrm>
            <a:off x="-27710" y="-1"/>
            <a:ext cx="9171709" cy="6858001"/>
          </a:xfrm>
        </p:spPr>
      </p:pic>
      <p:sp>
        <p:nvSpPr>
          <p:cNvPr id="9" name="Stroomdiagram: Handmatige invoer 8"/>
          <p:cNvSpPr/>
          <p:nvPr/>
        </p:nvSpPr>
        <p:spPr>
          <a:xfrm>
            <a:off x="-27710" y="5279725"/>
            <a:ext cx="9168778" cy="272900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819564" y="5962854"/>
            <a:ext cx="699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200" dirty="0" smtClean="0">
                <a:solidFill>
                  <a:srgbClr val="009B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Welke uitdagingen heeft de haven nog?</a:t>
            </a:r>
            <a:endParaRPr lang="nl-BE" sz="3200" dirty="0">
              <a:solidFill>
                <a:srgbClr val="009B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9B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Die uitdaging gaan wij aan!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15883" y="1596419"/>
            <a:ext cx="4842807" cy="4478339"/>
          </a:xfrm>
        </p:spPr>
        <p:txBody>
          <a:bodyPr/>
          <a:lstStyle/>
          <a:p>
            <a:r>
              <a:rPr lang="nl-BE" dirty="0" smtClean="0"/>
              <a:t>Haven </a:t>
            </a:r>
            <a:r>
              <a:rPr lang="nl-BE" dirty="0"/>
              <a:t>van de </a:t>
            </a:r>
            <a:r>
              <a:rPr lang="nl-BE" dirty="0" smtClean="0"/>
              <a:t>toekomst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 smtClean="0"/>
              <a:t>Business plan </a:t>
            </a:r>
          </a:p>
          <a:p>
            <a:endParaRPr lang="nl-BE" dirty="0"/>
          </a:p>
          <a:p>
            <a:r>
              <a:rPr lang="nl-BE" dirty="0" smtClean="0"/>
              <a:t>Probleemstelling </a:t>
            </a:r>
            <a:r>
              <a:rPr lang="nl-BE" dirty="0" smtClean="0">
                <a:sym typeface="Wingdings" panose="05000000000000000000" pitchFamily="2" charset="2"/>
              </a:rPr>
              <a:t> oplossing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 </a:t>
            </a:r>
            <a:endParaRPr lang="nl-BE" dirty="0" smtClean="0">
              <a:sym typeface="Wingdings" panose="05000000000000000000" pitchFamily="2" charset="2"/>
            </a:endParaRPr>
          </a:p>
          <a:p>
            <a:r>
              <a:rPr lang="nl-BE" dirty="0" smtClean="0"/>
              <a:t>Rapporteren over eindproduct en proces  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sz="2000" dirty="0" smtClean="0">
                <a:solidFill>
                  <a:srgbClr val="009B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Welkom in De Leeuwenkuil! </a:t>
            </a:r>
            <a:endParaRPr lang="nl-BE" sz="2000" dirty="0">
              <a:solidFill>
                <a:srgbClr val="009B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895B-ABA0-4547-A566-1FDD155653C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Havencentrum -  Vlaamse Havendag</a:t>
            </a:r>
            <a:endParaRPr lang="en-US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1" r="9970"/>
          <a:stretch/>
        </p:blipFill>
        <p:spPr>
          <a:xfrm>
            <a:off x="5458690" y="0"/>
            <a:ext cx="3685310" cy="68580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48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98" y="236821"/>
            <a:ext cx="7940190" cy="890015"/>
          </a:xfrm>
        </p:spPr>
        <p:txBody>
          <a:bodyPr/>
          <a:lstStyle/>
          <a:p>
            <a:r>
              <a:rPr lang="nl-BE" dirty="0" smtClean="0">
                <a:solidFill>
                  <a:srgbClr val="009B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De leeuwenkuil?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895B-ABA0-4547-A566-1FDD155653C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25/8/2017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Havencentrum -  Vlaamse Havendag</a:t>
            </a:r>
            <a:endParaRPr lang="en-US" dirty="0"/>
          </a:p>
        </p:txBody>
      </p:sp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De leeuwenkuil - trailer 2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3" y="1488682"/>
            <a:ext cx="9144000" cy="5143728"/>
          </a:xfrm>
        </p:spPr>
      </p:pic>
    </p:spTree>
    <p:extLst>
      <p:ext uri="{BB962C8B-B14F-4D97-AF65-F5344CB8AC3E}">
        <p14:creationId xmlns:p14="http://schemas.microsoft.com/office/powerpoint/2010/main" val="383112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35020" y="3246477"/>
            <a:ext cx="6586538" cy="1242580"/>
          </a:xfrm>
        </p:spPr>
        <p:txBody>
          <a:bodyPr>
            <a:noAutofit/>
          </a:bodyPr>
          <a:lstStyle/>
          <a:p>
            <a:r>
              <a:rPr lang="nl-BE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Contextanalyse &amp; probleemstelling </a:t>
            </a:r>
            <a:endParaRPr lang="nl-BE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nl-BE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38" y="4575456"/>
            <a:ext cx="1594435" cy="15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Contextanalyse: goederenstroom</a:t>
            </a:r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26" name="Picture 2" descr="Afbeeldingsresultaat voor wat hoe waar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4" y="1267904"/>
            <a:ext cx="8302085" cy="53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01308" y="236821"/>
            <a:ext cx="3847379" cy="1031083"/>
          </a:xfrm>
        </p:spPr>
        <p:txBody>
          <a:bodyPr/>
          <a:lstStyle/>
          <a:p>
            <a:r>
              <a:rPr lang="nl-BE" dirty="0" smtClean="0"/>
              <a:t>Probleemstelling </a:t>
            </a:r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1918533" y="6151418"/>
            <a:ext cx="7250545" cy="387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" y="0"/>
            <a:ext cx="4573815" cy="6858000"/>
          </a:xfrm>
          <a:prstGeom prst="rect">
            <a:avLst/>
          </a:prstGeom>
        </p:spPr>
      </p:pic>
      <p:sp>
        <p:nvSpPr>
          <p:cNvPr id="9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701309" y="1762674"/>
            <a:ext cx="4193310" cy="4478339"/>
          </a:xfrm>
        </p:spPr>
        <p:txBody>
          <a:bodyPr/>
          <a:lstStyle/>
          <a:p>
            <a:r>
              <a:rPr lang="nl-BE" dirty="0" smtClean="0"/>
              <a:t>Verkeer 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 smtClean="0"/>
              <a:t>Milieu </a:t>
            </a:r>
          </a:p>
          <a:p>
            <a:endParaRPr lang="nl-BE" dirty="0"/>
          </a:p>
          <a:p>
            <a:r>
              <a:rPr lang="nl-BE" dirty="0" smtClean="0"/>
              <a:t>… 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486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HC_ppt_blanco">
  <a:themeElements>
    <a:clrScheme name="Havencentru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BAC"/>
      </a:accent1>
      <a:accent2>
        <a:srgbClr val="E30613"/>
      </a:accent2>
      <a:accent3>
        <a:srgbClr val="86BC25"/>
      </a:accent3>
      <a:accent4>
        <a:srgbClr val="EF7D00"/>
      </a:accent4>
      <a:accent5>
        <a:srgbClr val="0086CD"/>
      </a:accent5>
      <a:accent6>
        <a:srgbClr val="9E1981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</TotalTime>
  <Words>338</Words>
  <Application>Microsoft Office PowerPoint</Application>
  <PresentationFormat>Diavoorstelling (4:3)</PresentationFormat>
  <Paragraphs>109</Paragraphs>
  <Slides>22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Arial Rounded MT Bold</vt:lpstr>
      <vt:lpstr>Arial-Rounded</vt:lpstr>
      <vt:lpstr>Calibri</vt:lpstr>
      <vt:lpstr>Times New Roman</vt:lpstr>
      <vt:lpstr>Wingdings</vt:lpstr>
      <vt:lpstr>HC_ppt_blanco</vt:lpstr>
      <vt:lpstr>Welkom in de leeuwenkuil</vt:lpstr>
      <vt:lpstr>Wat vonden jullie er van ?</vt:lpstr>
      <vt:lpstr>Wat vonden jullie er van ?</vt:lpstr>
      <vt:lpstr>Wat vonden jullie er van ?</vt:lpstr>
      <vt:lpstr>Die uitdaging gaan wij aan! </vt:lpstr>
      <vt:lpstr>De leeuwenkuil? </vt:lpstr>
      <vt:lpstr>Contextanalyse &amp; probleemstelling </vt:lpstr>
      <vt:lpstr>Contextanalyse: goederenstroom</vt:lpstr>
      <vt:lpstr>Probleemstelling </vt:lpstr>
      <vt:lpstr>Probleemstelling: inspiratie </vt:lpstr>
      <vt:lpstr>Brainstorm </vt:lpstr>
      <vt:lpstr>Ideeën creëren  </vt:lpstr>
      <vt:lpstr>Bronnenonderzoek  </vt:lpstr>
      <vt:lpstr>Filteren</vt:lpstr>
      <vt:lpstr>Good practices</vt:lpstr>
      <vt:lpstr>Data verwerken   </vt:lpstr>
      <vt:lpstr>Welke oplossing kiezen we? </vt:lpstr>
      <vt:lpstr>Welke oplossing kiezen we? </vt:lpstr>
      <vt:lpstr>Rapporteren </vt:lpstr>
      <vt:lpstr>Business plan </vt:lpstr>
      <vt:lpstr>Pitch, please!</vt:lpstr>
      <vt:lpstr>PowerPoint-presentatie</vt:lpstr>
    </vt:vector>
  </TitlesOfParts>
  <Company>PROVANT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Vlaamse Havendag</dc:title>
  <dc:creator>PRAET Petra</dc:creator>
  <cp:lastModifiedBy>THEYS Liesbet</cp:lastModifiedBy>
  <cp:revision>72</cp:revision>
  <cp:lastPrinted>2014-08-28T14:26:42Z</cp:lastPrinted>
  <dcterms:created xsi:type="dcterms:W3CDTF">2017-08-25T18:26:19Z</dcterms:created>
  <dcterms:modified xsi:type="dcterms:W3CDTF">2018-04-19T14:34:42Z</dcterms:modified>
</cp:coreProperties>
</file>